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4" r:id="rId9"/>
    <p:sldId id="266" r:id="rId10"/>
    <p:sldId id="265" r:id="rId11"/>
    <p:sldId id="268" r:id="rId12"/>
    <p:sldId id="267" r:id="rId13"/>
    <p:sldId id="269" r:id="rId14"/>
    <p:sldId id="270" r:id="rId15"/>
    <p:sldId id="271" r:id="rId16"/>
    <p:sldId id="272" r:id="rId17"/>
    <p:sldId id="273" r:id="rId18"/>
    <p:sldId id="274" r:id="rId19"/>
    <p:sldId id="277" r:id="rId20"/>
    <p:sldId id="275" r:id="rId21"/>
    <p:sldId id="276" r:id="rId22"/>
    <p:sldId id="278" r:id="rId23"/>
    <p:sldId id="279" r:id="rId24"/>
    <p:sldId id="280" r:id="rId25"/>
    <p:sldId id="281" r:id="rId2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viewProps" Target="view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presProps" Target="pres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1">
        <a:schemeClr val="bg2"/>
      </p:bgRef>
    </p:bg>
    <p:spTree>
      <p:nvGrpSpPr>
        <p:cNvPr id="1" name=""/>
        <p:cNvGrpSpPr/>
        <p:nvPr/>
      </p:nvGrpSpPr>
      <p:grpSpPr>
        <a:xfrm>
          <a:off x="0" y="0"/>
          <a:ext cx="0" cy="0"/>
          <a:chOff x="0" y="0"/>
          <a:chExt cx="0" cy="0"/>
        </a:xfrm>
      </p:grpSpPr>
      <p:sp>
        <p:nvSpPr>
          <p:cNvPr id="15" name="Prostokąt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ostokąt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ostokąt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ostokąt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Prostokąt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odtytuł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a:t>Kliknij, aby edytować styl wzorca podtytułu</a:t>
            </a:r>
            <a:endParaRPr kumimoji="0" lang="en-US"/>
          </a:p>
        </p:txBody>
      </p:sp>
      <p:sp>
        <p:nvSpPr>
          <p:cNvPr id="28" name="Symbol zastępczy daty 27"/>
          <p:cNvSpPr>
            <a:spLocks noGrp="1"/>
          </p:cNvSpPr>
          <p:nvPr>
            <p:ph type="dt" sz="half" idx="10"/>
          </p:nvPr>
        </p:nvSpPr>
        <p:spPr/>
        <p:txBody>
          <a:bodyPr/>
          <a:lstStyle/>
          <a:p>
            <a:fld id="{59BD74CC-CBCB-420B-8262-ACB0D1BD2F10}" type="datetimeFigureOut">
              <a:rPr lang="pl-PL" smtClean="0"/>
              <a:t>25.05.2017</a:t>
            </a:fld>
            <a:endParaRPr lang="pl-PL"/>
          </a:p>
        </p:txBody>
      </p:sp>
      <p:sp>
        <p:nvSpPr>
          <p:cNvPr id="17" name="Symbol zastępczy stopki 16"/>
          <p:cNvSpPr>
            <a:spLocks noGrp="1"/>
          </p:cNvSpPr>
          <p:nvPr>
            <p:ph type="ftr" sz="quarter" idx="11"/>
          </p:nvPr>
        </p:nvSpPr>
        <p:spPr/>
        <p:txBody>
          <a:bodyPr/>
          <a:lstStyle/>
          <a:p>
            <a:endParaRPr lang="pl-PL"/>
          </a:p>
        </p:txBody>
      </p:sp>
      <p:sp>
        <p:nvSpPr>
          <p:cNvPr id="7" name="Łącznik prosty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Prostokąt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a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ipsa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ymbol zastępczy numeru slajdu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38717F9-7DFE-4A12-A15D-DFD13ABAB03E}" type="slidenum">
              <a:rPr lang="pl-PL" smtClean="0"/>
              <a:t>‹#›</a:t>
            </a:fld>
            <a:endParaRPr lang="pl-PL"/>
          </a:p>
        </p:txBody>
      </p:sp>
      <p:sp>
        <p:nvSpPr>
          <p:cNvPr id="8" name="Tytuł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pl-PL"/>
              <a:t>Kliknij, aby edytować styl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bg>
      <p:bgRef idx="1001">
        <a:schemeClr val="bg2"/>
      </p:bgRef>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daty 3"/>
          <p:cNvSpPr>
            <a:spLocks noGrp="1"/>
          </p:cNvSpPr>
          <p:nvPr>
            <p:ph type="dt" sz="half" idx="10"/>
          </p:nvPr>
        </p:nvSpPr>
        <p:spPr/>
        <p:txBody>
          <a:bodyPr/>
          <a:lstStyle/>
          <a:p>
            <a:fld id="{59BD74CC-CBCB-420B-8262-ACB0D1BD2F10}" type="datetimeFigureOut">
              <a:rPr lang="pl-PL" smtClean="0"/>
              <a:t>25.05.2017</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38717F9-7DFE-4A12-A15D-DFD13ABAB03E}" type="slidenum">
              <a:rPr lang="pl-PL" smtClean="0"/>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bg>
      <p:bgRef idx="1001">
        <a:schemeClr val="bg2"/>
      </p:bgRef>
    </p:bg>
    <p:spTree>
      <p:nvGrpSpPr>
        <p:cNvPr id="1" name=""/>
        <p:cNvGrpSpPr/>
        <p:nvPr/>
      </p:nvGrpSpPr>
      <p:grpSpPr>
        <a:xfrm>
          <a:off x="0" y="0"/>
          <a:ext cx="0" cy="0"/>
          <a:chOff x="0" y="0"/>
          <a:chExt cx="0" cy="0"/>
        </a:xfrm>
      </p:grpSpPr>
      <p:sp>
        <p:nvSpPr>
          <p:cNvPr id="7" name="Prostokąt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Prostokąt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rostokąt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Prostokąt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Prostokąt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Prostokąt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Łącznik prosty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ipsa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ymbol zastępczy numeru slajdu 5"/>
          <p:cNvSpPr>
            <a:spLocks noGrp="1"/>
          </p:cNvSpPr>
          <p:nvPr>
            <p:ph type="sldNum" sz="quarter" idx="12"/>
          </p:nvPr>
        </p:nvSpPr>
        <p:spPr>
          <a:xfrm>
            <a:off x="6915912" y="3009901"/>
            <a:ext cx="457200" cy="441325"/>
          </a:xfrm>
        </p:spPr>
        <p:txBody>
          <a:bodyPr/>
          <a:lstStyle/>
          <a:p>
            <a:fld id="{338717F9-7DFE-4A12-A15D-DFD13ABAB03E}" type="slidenum">
              <a:rPr lang="pl-PL" smtClean="0"/>
              <a:t>‹#›</a:t>
            </a:fld>
            <a:endParaRPr lang="pl-PL"/>
          </a:p>
        </p:txBody>
      </p:sp>
      <p:sp>
        <p:nvSpPr>
          <p:cNvPr id="3" name="Symbol zastępczy tytułu pionowego 2"/>
          <p:cNvSpPr>
            <a:spLocks noGrp="1"/>
          </p:cNvSpPr>
          <p:nvPr>
            <p:ph type="body" orient="vert" idx="1"/>
          </p:nvPr>
        </p:nvSpPr>
        <p:spPr>
          <a:xfrm>
            <a:off x="304800" y="304800"/>
            <a:ext cx="6553200" cy="5821366"/>
          </a:xfrm>
        </p:spPr>
        <p:txBody>
          <a:bodyPr vert="eaVert"/>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daty 3"/>
          <p:cNvSpPr>
            <a:spLocks noGrp="1"/>
          </p:cNvSpPr>
          <p:nvPr>
            <p:ph type="dt" sz="half" idx="10"/>
          </p:nvPr>
        </p:nvSpPr>
        <p:spPr/>
        <p:txBody>
          <a:bodyPr/>
          <a:lstStyle/>
          <a:p>
            <a:fld id="{59BD74CC-CBCB-420B-8262-ACB0D1BD2F10}" type="datetimeFigureOut">
              <a:rPr lang="pl-PL" smtClean="0"/>
              <a:t>25.05.2017</a:t>
            </a:fld>
            <a:endParaRPr lang="pl-PL"/>
          </a:p>
        </p:txBody>
      </p:sp>
      <p:sp>
        <p:nvSpPr>
          <p:cNvPr id="5" name="Symbol zastępczy stopki 4"/>
          <p:cNvSpPr>
            <a:spLocks noGrp="1"/>
          </p:cNvSpPr>
          <p:nvPr>
            <p:ph type="ftr" sz="quarter" idx="11"/>
          </p:nvPr>
        </p:nvSpPr>
        <p:spPr/>
        <p:txBody>
          <a:bodyPr/>
          <a:lstStyle/>
          <a:p>
            <a:endParaRPr lang="pl-PL"/>
          </a:p>
        </p:txBody>
      </p:sp>
      <p:sp>
        <p:nvSpPr>
          <p:cNvPr id="2" name="Tytuł pionowy 1"/>
          <p:cNvSpPr>
            <a:spLocks noGrp="1"/>
          </p:cNvSpPr>
          <p:nvPr>
            <p:ph type="title" orient="vert"/>
          </p:nvPr>
        </p:nvSpPr>
        <p:spPr>
          <a:xfrm>
            <a:off x="7391400" y="304801"/>
            <a:ext cx="1447800" cy="5851525"/>
          </a:xfrm>
        </p:spPr>
        <p:txBody>
          <a:bodyPr vert="eaVert"/>
          <a:lstStyle/>
          <a:p>
            <a:r>
              <a:rPr kumimoji="0" lang="pl-PL"/>
              <a:t>Kliknij, aby edytować styl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bg>
      <p:bgRef idx="1001">
        <a:schemeClr val="bg2"/>
      </p:bgRef>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solidFill>
                  <a:schemeClr val="accent3">
                    <a:shade val="75000"/>
                  </a:schemeClr>
                </a:solidFill>
              </a:defRPr>
            </a:lvl1pPr>
          </a:lstStyle>
          <a:p>
            <a:r>
              <a:rPr kumimoji="0" lang="pl-PL"/>
              <a:t>Kliknij, aby edytować styl</a:t>
            </a:r>
            <a:endParaRPr kumimoji="0" lang="en-US"/>
          </a:p>
        </p:txBody>
      </p:sp>
      <p:sp>
        <p:nvSpPr>
          <p:cNvPr id="4" name="Symbol zastępczy daty 3"/>
          <p:cNvSpPr>
            <a:spLocks noGrp="1"/>
          </p:cNvSpPr>
          <p:nvPr>
            <p:ph type="dt" sz="half" idx="10"/>
          </p:nvPr>
        </p:nvSpPr>
        <p:spPr/>
        <p:txBody>
          <a:bodyPr/>
          <a:lstStyle/>
          <a:p>
            <a:fld id="{59BD74CC-CBCB-420B-8262-ACB0D1BD2F10}" type="datetimeFigureOut">
              <a:rPr lang="pl-PL" smtClean="0"/>
              <a:t>25.05.2017</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a:xfrm>
            <a:off x="4361688" y="1026372"/>
            <a:ext cx="457200" cy="441325"/>
          </a:xfrm>
        </p:spPr>
        <p:txBody>
          <a:bodyPr/>
          <a:lstStyle/>
          <a:p>
            <a:fld id="{338717F9-7DFE-4A12-A15D-DFD13ABAB03E}" type="slidenum">
              <a:rPr lang="pl-PL" smtClean="0"/>
              <a:t>‹#›</a:t>
            </a:fld>
            <a:endParaRPr lang="pl-PL"/>
          </a:p>
        </p:txBody>
      </p:sp>
      <p:sp>
        <p:nvSpPr>
          <p:cNvPr id="8" name="Symbol zastępczy zawartości 7"/>
          <p:cNvSpPr>
            <a:spLocks noGrp="1"/>
          </p:cNvSpPr>
          <p:nvPr>
            <p:ph sz="quarter" idx="1"/>
          </p:nvPr>
        </p:nvSpPr>
        <p:spPr>
          <a:xfrm>
            <a:off x="301752" y="1527048"/>
            <a:ext cx="8503920" cy="4572000"/>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1"/>
      </p:bgRef>
    </p:bg>
    <p:spTree>
      <p:nvGrpSpPr>
        <p:cNvPr id="1" name=""/>
        <p:cNvGrpSpPr/>
        <p:nvPr/>
      </p:nvGrpSpPr>
      <p:grpSpPr>
        <a:xfrm>
          <a:off x="0" y="0"/>
          <a:ext cx="0" cy="0"/>
          <a:chOff x="0" y="0"/>
          <a:chExt cx="0" cy="0"/>
        </a:xfrm>
      </p:grpSpPr>
      <p:sp>
        <p:nvSpPr>
          <p:cNvPr id="17" name="Prostokąt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Prostokąt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ostokąt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ostokąt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ostokąt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Prostokąt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Symbol zastępczy tekstu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a:t>Kliknij, aby edytować style wzorca tekstu</a:t>
            </a:r>
          </a:p>
        </p:txBody>
      </p:sp>
      <p:sp>
        <p:nvSpPr>
          <p:cNvPr id="13" name="Prostokąt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Prostokąt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Symbol zastępczy stopki 4"/>
          <p:cNvSpPr>
            <a:spLocks noGrp="1"/>
          </p:cNvSpPr>
          <p:nvPr>
            <p:ph type="ftr" sz="quarter" idx="11"/>
          </p:nvPr>
        </p:nvSpPr>
        <p:spPr/>
        <p:txBody>
          <a:bodyPr/>
          <a:lstStyle/>
          <a:p>
            <a:endParaRPr lang="pl-PL"/>
          </a:p>
        </p:txBody>
      </p:sp>
      <p:sp>
        <p:nvSpPr>
          <p:cNvPr id="4" name="Symbol zastępczy daty 3"/>
          <p:cNvSpPr>
            <a:spLocks noGrp="1"/>
          </p:cNvSpPr>
          <p:nvPr>
            <p:ph type="dt" sz="half" idx="10"/>
          </p:nvPr>
        </p:nvSpPr>
        <p:spPr/>
        <p:txBody>
          <a:bodyPr/>
          <a:lstStyle/>
          <a:p>
            <a:fld id="{59BD74CC-CBCB-420B-8262-ACB0D1BD2F10}" type="datetimeFigureOut">
              <a:rPr lang="pl-PL" smtClean="0"/>
              <a:t>25.05.2017</a:t>
            </a:fld>
            <a:endParaRPr lang="pl-PL"/>
          </a:p>
        </p:txBody>
      </p:sp>
      <p:sp>
        <p:nvSpPr>
          <p:cNvPr id="8" name="Łącznik prosty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ipsa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ymbol zastępczy numeru slajdu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38717F9-7DFE-4A12-A15D-DFD13ABAB03E}" type="slidenum">
              <a:rPr lang="pl-PL" smtClean="0"/>
              <a:t>‹#›</a:t>
            </a:fld>
            <a:endParaRPr lang="pl-PL"/>
          </a:p>
        </p:txBody>
      </p:sp>
      <p:sp>
        <p:nvSpPr>
          <p:cNvPr id="2" name="Tytuł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pl-PL"/>
              <a:t>Kliknij, aby edytować styl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bg>
      <p:bgRef idx="1001">
        <a:schemeClr val="bg2"/>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301752" y="228600"/>
            <a:ext cx="8534400" cy="758952"/>
          </a:xfrm>
        </p:spPr>
        <p:txBody>
          <a:bodyPr/>
          <a:lstStyle/>
          <a:p>
            <a:r>
              <a:rPr kumimoji="0" lang="pl-PL"/>
              <a:t>Kliknij, aby edytować styl</a:t>
            </a:r>
            <a:endParaRPr kumimoji="0" lang="en-US"/>
          </a:p>
        </p:txBody>
      </p:sp>
      <p:sp>
        <p:nvSpPr>
          <p:cNvPr id="5" name="Symbol zastępczy daty 4"/>
          <p:cNvSpPr>
            <a:spLocks noGrp="1"/>
          </p:cNvSpPr>
          <p:nvPr>
            <p:ph type="dt" sz="half" idx="10"/>
          </p:nvPr>
        </p:nvSpPr>
        <p:spPr>
          <a:xfrm>
            <a:off x="5791200" y="6409944"/>
            <a:ext cx="3044952" cy="365760"/>
          </a:xfrm>
        </p:spPr>
        <p:txBody>
          <a:bodyPr/>
          <a:lstStyle/>
          <a:p>
            <a:fld id="{59BD74CC-CBCB-420B-8262-ACB0D1BD2F10}" type="datetimeFigureOut">
              <a:rPr lang="pl-PL" smtClean="0"/>
              <a:t>25.05.2017</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338717F9-7DFE-4A12-A15D-DFD13ABAB03E}" type="slidenum">
              <a:rPr lang="pl-PL" smtClean="0"/>
              <a:t>‹#›</a:t>
            </a:fld>
            <a:endParaRPr lang="pl-PL"/>
          </a:p>
        </p:txBody>
      </p:sp>
      <p:sp>
        <p:nvSpPr>
          <p:cNvPr id="8" name="Łącznik prosty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Symbol zastępczy zawartości 9"/>
          <p:cNvSpPr>
            <a:spLocks noGrp="1"/>
          </p:cNvSpPr>
          <p:nvPr>
            <p:ph sz="half" idx="1"/>
          </p:nvPr>
        </p:nvSpPr>
        <p:spPr>
          <a:xfrm>
            <a:off x="301752" y="1371600"/>
            <a:ext cx="4038600" cy="4681728"/>
          </a:xfrm>
        </p:spPr>
        <p:txBody>
          <a:bodyPr/>
          <a:lstStyle>
            <a:lvl1pPr>
              <a:defRPr sz="2500"/>
            </a:lvl1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12" name="Symbol zastępczy zawartości 11"/>
          <p:cNvSpPr>
            <a:spLocks noGrp="1"/>
          </p:cNvSpPr>
          <p:nvPr>
            <p:ph sz="half" idx="2"/>
          </p:nvPr>
        </p:nvSpPr>
        <p:spPr>
          <a:xfrm>
            <a:off x="4800600" y="1371600"/>
            <a:ext cx="4038600" cy="4681728"/>
          </a:xfrm>
        </p:spPr>
        <p:txBody>
          <a:bodyPr/>
          <a:lstStyle>
            <a:lvl1pPr>
              <a:defRPr sz="2500"/>
            </a:lvl1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bg>
      <p:bgRef idx="1001">
        <a:schemeClr val="bg2"/>
      </p:bgRef>
    </p:bg>
    <p:spTree>
      <p:nvGrpSpPr>
        <p:cNvPr id="1" name=""/>
        <p:cNvGrpSpPr/>
        <p:nvPr/>
      </p:nvGrpSpPr>
      <p:grpSpPr>
        <a:xfrm>
          <a:off x="0" y="0"/>
          <a:ext cx="0" cy="0"/>
          <a:chOff x="0" y="0"/>
          <a:chExt cx="0" cy="0"/>
        </a:xfrm>
      </p:grpSpPr>
      <p:sp>
        <p:nvSpPr>
          <p:cNvPr id="10" name="Łącznik prosty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Prostokąt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ostokąt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Prostokąt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Prostokąt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Prostokąt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Prostokąt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Symbol zastępczy tekstu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a:t>Kliknij, aby edytować style wzorca tekstu</a:t>
            </a:r>
          </a:p>
        </p:txBody>
      </p:sp>
      <p:sp>
        <p:nvSpPr>
          <p:cNvPr id="4" name="Symbol zastępczy tekstu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pl-PL"/>
              <a:t>Kliknij, aby edytować style wzorca tekstu</a:t>
            </a:r>
          </a:p>
        </p:txBody>
      </p:sp>
      <p:sp>
        <p:nvSpPr>
          <p:cNvPr id="7" name="Symbol zastępczy daty 6"/>
          <p:cNvSpPr>
            <a:spLocks noGrp="1"/>
          </p:cNvSpPr>
          <p:nvPr>
            <p:ph type="dt" sz="half" idx="10"/>
          </p:nvPr>
        </p:nvSpPr>
        <p:spPr/>
        <p:txBody>
          <a:bodyPr/>
          <a:lstStyle/>
          <a:p>
            <a:fld id="{59BD74CC-CBCB-420B-8262-ACB0D1BD2F10}" type="datetimeFigureOut">
              <a:rPr lang="pl-PL" smtClean="0"/>
              <a:t>25.05.2017</a:t>
            </a:fld>
            <a:endParaRPr lang="pl-PL"/>
          </a:p>
        </p:txBody>
      </p:sp>
      <p:sp>
        <p:nvSpPr>
          <p:cNvPr id="8" name="Symbol zastępczy stopki 7"/>
          <p:cNvSpPr>
            <a:spLocks noGrp="1"/>
          </p:cNvSpPr>
          <p:nvPr>
            <p:ph type="ftr" sz="quarter" idx="11"/>
          </p:nvPr>
        </p:nvSpPr>
        <p:spPr>
          <a:xfrm>
            <a:off x="304800" y="6409944"/>
            <a:ext cx="3581400" cy="365760"/>
          </a:xfrm>
        </p:spPr>
        <p:txBody>
          <a:bodyPr/>
          <a:lstStyle/>
          <a:p>
            <a:endParaRPr lang="pl-PL"/>
          </a:p>
        </p:txBody>
      </p:sp>
      <p:sp>
        <p:nvSpPr>
          <p:cNvPr id="15" name="Łącznik prosty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Prostokąt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Symbol zastępczy zawartości 23"/>
          <p:cNvSpPr>
            <a:spLocks noGrp="1"/>
          </p:cNvSpPr>
          <p:nvPr>
            <p:ph sz="quarter" idx="2"/>
          </p:nvPr>
        </p:nvSpPr>
        <p:spPr>
          <a:xfrm>
            <a:off x="301752" y="2471383"/>
            <a:ext cx="4041648" cy="3818404"/>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26" name="Symbol zastępczy zawartości 25"/>
          <p:cNvSpPr>
            <a:spLocks noGrp="1"/>
          </p:cNvSpPr>
          <p:nvPr>
            <p:ph sz="quarter" idx="4"/>
          </p:nvPr>
        </p:nvSpPr>
        <p:spPr>
          <a:xfrm>
            <a:off x="4800600" y="2471383"/>
            <a:ext cx="4038600" cy="3822192"/>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25" name="Elipsa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ipsa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ymbol zastępczy numeru slajdu 8"/>
          <p:cNvSpPr>
            <a:spLocks noGrp="1"/>
          </p:cNvSpPr>
          <p:nvPr>
            <p:ph type="sldNum" sz="quarter" idx="12"/>
          </p:nvPr>
        </p:nvSpPr>
        <p:spPr>
          <a:xfrm>
            <a:off x="4343400" y="1042416"/>
            <a:ext cx="457200" cy="441325"/>
          </a:xfrm>
        </p:spPr>
        <p:txBody>
          <a:bodyPr/>
          <a:lstStyle>
            <a:lvl1pPr algn="ctr">
              <a:defRPr/>
            </a:lvl1pPr>
          </a:lstStyle>
          <a:p>
            <a:fld id="{338717F9-7DFE-4A12-A15D-DFD13ABAB03E}" type="slidenum">
              <a:rPr lang="pl-PL" smtClean="0"/>
              <a:t>‹#›</a:t>
            </a:fld>
            <a:endParaRPr lang="pl-PL"/>
          </a:p>
        </p:txBody>
      </p:sp>
      <p:sp>
        <p:nvSpPr>
          <p:cNvPr id="23" name="Tytuł 22"/>
          <p:cNvSpPr>
            <a:spLocks noGrp="1"/>
          </p:cNvSpPr>
          <p:nvPr>
            <p:ph type="title"/>
          </p:nvPr>
        </p:nvSpPr>
        <p:spPr/>
        <p:txBody>
          <a:bodyPr rtlCol="0" anchor="b" anchorCtr="0"/>
          <a:lstStyle/>
          <a:p>
            <a:r>
              <a:rPr kumimoji="0" lang="pl-PL"/>
              <a:t>Kliknij, aby edytować styl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a:t>Kliknij, aby edytować styl</a:t>
            </a:r>
            <a:endParaRPr kumimoji="0" lang="en-US"/>
          </a:p>
        </p:txBody>
      </p:sp>
      <p:sp>
        <p:nvSpPr>
          <p:cNvPr id="3" name="Symbol zastępczy daty 2"/>
          <p:cNvSpPr>
            <a:spLocks noGrp="1"/>
          </p:cNvSpPr>
          <p:nvPr>
            <p:ph type="dt" sz="half" idx="10"/>
          </p:nvPr>
        </p:nvSpPr>
        <p:spPr/>
        <p:txBody>
          <a:bodyPr/>
          <a:lstStyle/>
          <a:p>
            <a:fld id="{59BD74CC-CBCB-420B-8262-ACB0D1BD2F10}" type="datetimeFigureOut">
              <a:rPr lang="pl-PL" smtClean="0"/>
              <a:t>25.05.2017</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a:xfrm>
            <a:off x="4343400" y="1036020"/>
            <a:ext cx="457200" cy="441325"/>
          </a:xfrm>
        </p:spPr>
        <p:txBody>
          <a:bodyPr/>
          <a:lstStyle/>
          <a:p>
            <a:fld id="{338717F9-7DFE-4A12-A15D-DFD13ABAB03E}" type="slidenum">
              <a:rPr lang="pl-PL" smtClean="0"/>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7" name="Prostokąt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Prostokąt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Prostokąt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rostokąt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Prostokąt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Prostokąt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Symbol zastępczy daty 1"/>
          <p:cNvSpPr>
            <a:spLocks noGrp="1"/>
          </p:cNvSpPr>
          <p:nvPr>
            <p:ph type="dt" sz="half" idx="10"/>
          </p:nvPr>
        </p:nvSpPr>
        <p:spPr/>
        <p:txBody>
          <a:bodyPr/>
          <a:lstStyle/>
          <a:p>
            <a:fld id="{59BD74CC-CBCB-420B-8262-ACB0D1BD2F10}" type="datetimeFigureOut">
              <a:rPr lang="pl-PL" smtClean="0"/>
              <a:t>25.05.2017</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38717F9-7DFE-4A12-A15D-DFD13ABAB03E}"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1">
        <a:schemeClr val="bg1"/>
      </p:bgRef>
    </p:bg>
    <p:spTree>
      <p:nvGrpSpPr>
        <p:cNvPr id="1" name=""/>
        <p:cNvGrpSpPr/>
        <p:nvPr/>
      </p:nvGrpSpPr>
      <p:grpSpPr>
        <a:xfrm>
          <a:off x="0" y="0"/>
          <a:ext cx="0" cy="0"/>
          <a:chOff x="0" y="0"/>
          <a:chExt cx="0" cy="0"/>
        </a:xfrm>
      </p:grpSpPr>
      <p:sp>
        <p:nvSpPr>
          <p:cNvPr id="19" name="Prostokąt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Prostokąt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ostokąt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ostokąt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Prostokąt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Prostokąt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pl-PL"/>
              <a:t>Kliknij, aby edytować styl</a:t>
            </a:r>
            <a:endParaRPr kumimoji="0" lang="en-US"/>
          </a:p>
        </p:txBody>
      </p:sp>
      <p:sp>
        <p:nvSpPr>
          <p:cNvPr id="3" name="Symbol zastępczy tekstu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pl-PL"/>
              <a:t>Kliknij, aby edytować style wzorca tekstu</a:t>
            </a:r>
          </a:p>
        </p:txBody>
      </p:sp>
      <p:sp>
        <p:nvSpPr>
          <p:cNvPr id="8" name="Prostokąt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Łącznik prosty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Symbol zastępczy zawartości 19"/>
          <p:cNvSpPr>
            <a:spLocks noGrp="1"/>
          </p:cNvSpPr>
          <p:nvPr>
            <p:ph sz="quarter" idx="1"/>
          </p:nvPr>
        </p:nvSpPr>
        <p:spPr>
          <a:xfrm>
            <a:off x="3124200" y="685800"/>
            <a:ext cx="5638800" cy="5410200"/>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10" name="Elipsa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ymbol zastępczy numeru slajdu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38717F9-7DFE-4A12-A15D-DFD13ABAB03E}" type="slidenum">
              <a:rPr lang="pl-PL" smtClean="0"/>
              <a:t>‹#›</a:t>
            </a:fld>
            <a:endParaRPr lang="pl-PL"/>
          </a:p>
        </p:txBody>
      </p:sp>
      <p:sp>
        <p:nvSpPr>
          <p:cNvPr id="21" name="Prostokąt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Symbol zastępczy daty 4"/>
          <p:cNvSpPr>
            <a:spLocks noGrp="1"/>
          </p:cNvSpPr>
          <p:nvPr>
            <p:ph type="dt" sz="half" idx="10"/>
          </p:nvPr>
        </p:nvSpPr>
        <p:spPr/>
        <p:txBody>
          <a:bodyPr/>
          <a:lstStyle/>
          <a:p>
            <a:fld id="{59BD74CC-CBCB-420B-8262-ACB0D1BD2F10}" type="datetimeFigureOut">
              <a:rPr lang="pl-PL" smtClean="0"/>
              <a:t>25.05.2017</a:t>
            </a:fld>
            <a:endParaRPr lang="pl-PL"/>
          </a:p>
        </p:txBody>
      </p:sp>
      <p:sp>
        <p:nvSpPr>
          <p:cNvPr id="6" name="Symbol zastępczy stopki 5"/>
          <p:cNvSpPr>
            <a:spLocks noGrp="1"/>
          </p:cNvSpPr>
          <p:nvPr>
            <p:ph type="ftr" sz="quarter" idx="11"/>
          </p:nvPr>
        </p:nvSpPr>
        <p:spPr>
          <a:xfrm>
            <a:off x="301752" y="6410848"/>
            <a:ext cx="3383280" cy="365760"/>
          </a:xfrm>
        </p:spPr>
        <p:txBody>
          <a:bodyPr/>
          <a:lstStyle/>
          <a:p>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1" name="Łącznik prosty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Prostokąt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ostokąt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Prostokąt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ostokąt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Prostokąt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Prostokąt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Prostokąt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a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ipsa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ymbol zastępczy numeru slajdu 6"/>
          <p:cNvSpPr>
            <a:spLocks noGrp="1"/>
          </p:cNvSpPr>
          <p:nvPr>
            <p:ph type="sldNum" sz="quarter" idx="12"/>
          </p:nvPr>
        </p:nvSpPr>
        <p:spPr>
          <a:xfrm>
            <a:off x="1371600" y="312738"/>
            <a:ext cx="457200" cy="441325"/>
          </a:xfrm>
        </p:spPr>
        <p:txBody>
          <a:bodyPr/>
          <a:lstStyle/>
          <a:p>
            <a:fld id="{338717F9-7DFE-4A12-A15D-DFD13ABAB03E}" type="slidenum">
              <a:rPr lang="pl-PL" smtClean="0"/>
              <a:t>‹#›</a:t>
            </a:fld>
            <a:endParaRPr lang="pl-PL"/>
          </a:p>
        </p:txBody>
      </p:sp>
      <p:sp>
        <p:nvSpPr>
          <p:cNvPr id="2" name="Tytuł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pl-PL"/>
              <a:t>Kliknij, aby edytować styl</a:t>
            </a:r>
            <a:endParaRPr kumimoji="0" lang="en-US"/>
          </a:p>
        </p:txBody>
      </p:sp>
      <p:sp>
        <p:nvSpPr>
          <p:cNvPr id="3" name="Symbol zastępczy obrazu 2"/>
          <p:cNvSpPr>
            <a:spLocks noGrp="1"/>
          </p:cNvSpPr>
          <p:nvPr>
            <p:ph type="pic" idx="1"/>
          </p:nvPr>
        </p:nvSpPr>
        <p:spPr>
          <a:xfrm>
            <a:off x="3000375" y="609600"/>
            <a:ext cx="5867400" cy="4267200"/>
          </a:xfrm>
        </p:spPr>
        <p:txBody>
          <a:bodyPr/>
          <a:lstStyle>
            <a:lvl1pPr marL="0" indent="0">
              <a:buNone/>
              <a:defRPr sz="3200"/>
            </a:lvl1pPr>
          </a:lstStyle>
          <a:p>
            <a:r>
              <a:rPr kumimoji="0" lang="pl-PL"/>
              <a:t>Kliknij ikonę, aby dodać obraz</a:t>
            </a:r>
            <a:endParaRPr kumimoji="0" lang="en-US" dirty="0"/>
          </a:p>
        </p:txBody>
      </p:sp>
      <p:sp>
        <p:nvSpPr>
          <p:cNvPr id="4" name="Symbol zastępczy tekstu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pl-PL"/>
              <a:t>Kliknij, aby edytować style wzorca tekstu</a:t>
            </a:r>
          </a:p>
        </p:txBody>
      </p:sp>
      <p:sp>
        <p:nvSpPr>
          <p:cNvPr id="22" name="Prostokąt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Symbol zastępczy daty 4"/>
          <p:cNvSpPr>
            <a:spLocks noGrp="1"/>
          </p:cNvSpPr>
          <p:nvPr>
            <p:ph type="dt" sz="half" idx="10"/>
          </p:nvPr>
        </p:nvSpPr>
        <p:spPr>
          <a:xfrm>
            <a:off x="5788152" y="6404984"/>
            <a:ext cx="3044952" cy="365760"/>
          </a:xfrm>
        </p:spPr>
        <p:txBody>
          <a:bodyPr/>
          <a:lstStyle/>
          <a:p>
            <a:fld id="{59BD74CC-CBCB-420B-8262-ACB0D1BD2F10}" type="datetimeFigureOut">
              <a:rPr lang="pl-PL" smtClean="0"/>
              <a:t>25.05.2017</a:t>
            </a:fld>
            <a:endParaRPr lang="pl-PL"/>
          </a:p>
        </p:txBody>
      </p:sp>
      <p:sp>
        <p:nvSpPr>
          <p:cNvPr id="6" name="Symbol zastępczy stopki 5"/>
          <p:cNvSpPr>
            <a:spLocks noGrp="1"/>
          </p:cNvSpPr>
          <p:nvPr>
            <p:ph type="ftr" sz="quarter" idx="11"/>
          </p:nvPr>
        </p:nvSpPr>
        <p:spPr>
          <a:xfrm>
            <a:off x="301752" y="6410848"/>
            <a:ext cx="3584448" cy="365760"/>
          </a:xfrm>
        </p:spPr>
        <p:txBody>
          <a:bodyPr/>
          <a:lstStyle/>
          <a:p>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Prostokąt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ostokąt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ostokąt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ostokąt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rostokąt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Symbol zastępczy daty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9BD74CC-CBCB-420B-8262-ACB0D1BD2F10}" type="datetimeFigureOut">
              <a:rPr lang="pl-PL" smtClean="0"/>
              <a:t>25.05.2017</a:t>
            </a:fld>
            <a:endParaRPr lang="pl-PL"/>
          </a:p>
        </p:txBody>
      </p:sp>
      <p:sp>
        <p:nvSpPr>
          <p:cNvPr id="3" name="Symbol zastępczy stopki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pl-PL"/>
          </a:p>
        </p:txBody>
      </p:sp>
      <p:sp>
        <p:nvSpPr>
          <p:cNvPr id="8" name="Prostokąt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Łącznik prosty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ipsa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ymbol zastępczy numeru slajdu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38717F9-7DFE-4A12-A15D-DFD13ABAB03E}" type="slidenum">
              <a:rPr lang="pl-PL" smtClean="0"/>
              <a:t>‹#›</a:t>
            </a:fld>
            <a:endParaRPr lang="pl-PL"/>
          </a:p>
        </p:txBody>
      </p:sp>
      <p:sp>
        <p:nvSpPr>
          <p:cNvPr id="22" name="Symbol zastępczy tytułu 21"/>
          <p:cNvSpPr>
            <a:spLocks noGrp="1"/>
          </p:cNvSpPr>
          <p:nvPr>
            <p:ph type="title"/>
          </p:nvPr>
        </p:nvSpPr>
        <p:spPr>
          <a:xfrm>
            <a:off x="301752" y="228600"/>
            <a:ext cx="8534400" cy="758952"/>
          </a:xfrm>
          <a:prstGeom prst="rect">
            <a:avLst/>
          </a:prstGeom>
        </p:spPr>
        <p:txBody>
          <a:bodyPr vert="horz" anchor="b">
            <a:normAutofit/>
          </a:bodyPr>
          <a:lstStyle/>
          <a:p>
            <a:r>
              <a:rPr kumimoji="0" lang="pl-PL"/>
              <a:t>Kliknij, aby edytować styl</a:t>
            </a:r>
            <a:endParaRPr kumimoji="0" lang="en-US"/>
          </a:p>
        </p:txBody>
      </p:sp>
      <p:sp>
        <p:nvSpPr>
          <p:cNvPr id="13" name="Symbol zastępczy tekstu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pl-PL"/>
              <a:t>Kliknij, aby edytować style wzorca tekstu</a:t>
            </a:r>
          </a:p>
          <a:p>
            <a:pPr lvl="1" eaLnBrk="1" latinLnBrk="0" hangingPunct="1"/>
            <a:r>
              <a:rPr kumimoji="0" lang="pl-PL"/>
              <a:t>Drugi poziom</a:t>
            </a:r>
          </a:p>
          <a:p>
            <a:pPr lvl="2" eaLnBrk="1" latinLnBrk="0" hangingPunct="1"/>
            <a:r>
              <a:rPr kumimoji="0" lang="pl-PL"/>
              <a:t>Trzeci poziom</a:t>
            </a:r>
          </a:p>
          <a:p>
            <a:pPr lvl="3" eaLnBrk="1" latinLnBrk="0" hangingPunct="1"/>
            <a:r>
              <a:rPr kumimoji="0" lang="pl-PL"/>
              <a:t>Czwarty poziom</a:t>
            </a:r>
          </a:p>
          <a:p>
            <a:pPr lvl="4" eaLnBrk="1" latinLnBrk="0" hangingPunct="1"/>
            <a:r>
              <a:rPr kumimoji="0" lang="pl-PL"/>
              <a:t>Piąty poziom</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3" Type="http://schemas.openxmlformats.org/officeDocument/2006/relationships/image" Target="../media/image12.jpeg" /><Relationship Id="rId2" Type="http://schemas.openxmlformats.org/officeDocument/2006/relationships/image" Target="../media/image11.jpeg" /><Relationship Id="rId1" Type="http://schemas.openxmlformats.org/officeDocument/2006/relationships/slideLayout" Target="../slideLayouts/slideLayout2.xml" /><Relationship Id="rId4" Type="http://schemas.openxmlformats.org/officeDocument/2006/relationships/image" Target="../media/image13.jpeg"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3" Type="http://schemas.openxmlformats.org/officeDocument/2006/relationships/image" Target="../media/image15.jpeg" /><Relationship Id="rId2" Type="http://schemas.openxmlformats.org/officeDocument/2006/relationships/image" Target="../media/image14.jpeg" /><Relationship Id="rId1" Type="http://schemas.openxmlformats.org/officeDocument/2006/relationships/slideLayout" Target="../slideLayouts/slideLayout2.xml" /><Relationship Id="rId5" Type="http://schemas.openxmlformats.org/officeDocument/2006/relationships/image" Target="../media/image17.jpeg" /><Relationship Id="rId4" Type="http://schemas.openxmlformats.org/officeDocument/2006/relationships/image" Target="../media/image16.jpe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image" Target="../media/image18.jpeg" /><Relationship Id="rId1" Type="http://schemas.openxmlformats.org/officeDocument/2006/relationships/slideLayout" Target="../slideLayouts/slideLayout2.xml" /><Relationship Id="rId5" Type="http://schemas.openxmlformats.org/officeDocument/2006/relationships/image" Target="../media/image21.jpeg" /><Relationship Id="rId4" Type="http://schemas.openxmlformats.org/officeDocument/2006/relationships/image" Target="../media/image20.jpeg"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3" Type="http://schemas.openxmlformats.org/officeDocument/2006/relationships/image" Target="../media/image23.jpeg" /><Relationship Id="rId2" Type="http://schemas.openxmlformats.org/officeDocument/2006/relationships/image" Target="../media/image22.jpeg" /><Relationship Id="rId1" Type="http://schemas.openxmlformats.org/officeDocument/2006/relationships/slideLayout" Target="../slideLayouts/slideLayout2.xml" /><Relationship Id="rId4" Type="http://schemas.openxmlformats.org/officeDocument/2006/relationships/image" Target="../media/image24.jpeg"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25.jpe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image" Target="../media/image5.jpeg" /><Relationship Id="rId2" Type="http://schemas.openxmlformats.org/officeDocument/2006/relationships/image" Target="../media/image4.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3" Type="http://schemas.openxmlformats.org/officeDocument/2006/relationships/image" Target="../media/image7.jpeg" /><Relationship Id="rId2" Type="http://schemas.openxmlformats.org/officeDocument/2006/relationships/image" Target="../media/image6.jpeg" /><Relationship Id="rId1" Type="http://schemas.openxmlformats.org/officeDocument/2006/relationships/slideLayout" Target="../slideLayouts/slideLayout2.xml" /><Relationship Id="rId4" Type="http://schemas.openxmlformats.org/officeDocument/2006/relationships/image" Target="../media/image8.jpeg"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image" Target="../media/image9.jpe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p:cNvSpPr>
            <a:spLocks noGrp="1"/>
          </p:cNvSpPr>
          <p:nvPr>
            <p:ph type="subTitle" idx="1"/>
          </p:nvPr>
        </p:nvSpPr>
        <p:spPr>
          <a:xfrm>
            <a:off x="214282" y="2928934"/>
            <a:ext cx="6400800" cy="1752600"/>
          </a:xfrm>
        </p:spPr>
        <p:txBody>
          <a:bodyPr>
            <a:normAutofit/>
          </a:bodyPr>
          <a:lstStyle/>
          <a:p>
            <a:r>
              <a:rPr lang="pl-PL" sz="3200" dirty="0" err="1"/>
              <a:t>Zs</a:t>
            </a:r>
            <a:r>
              <a:rPr lang="pl-PL" sz="3200" dirty="0"/>
              <a:t> im. Jana </a:t>
            </a:r>
            <a:r>
              <a:rPr lang="pl-PL" sz="3200" dirty="0" err="1"/>
              <a:t>kochanowskiego</a:t>
            </a:r>
            <a:r>
              <a:rPr lang="pl-PL" sz="3200" dirty="0"/>
              <a:t> </a:t>
            </a:r>
            <a:r>
              <a:rPr lang="pl-PL" sz="3200" dirty="0" err="1"/>
              <a:t>in</a:t>
            </a:r>
            <a:r>
              <a:rPr lang="pl-PL" sz="3200" dirty="0"/>
              <a:t> </a:t>
            </a:r>
            <a:r>
              <a:rPr lang="pl-PL" sz="3200" dirty="0" err="1"/>
              <a:t>częstochowa</a:t>
            </a:r>
            <a:endParaRPr lang="pl-PL" sz="3200" dirty="0"/>
          </a:p>
        </p:txBody>
      </p:sp>
      <p:sp>
        <p:nvSpPr>
          <p:cNvPr id="2" name="Tytuł 1"/>
          <p:cNvSpPr>
            <a:spLocks noGrp="1"/>
          </p:cNvSpPr>
          <p:nvPr>
            <p:ph type="ctrTitle"/>
          </p:nvPr>
        </p:nvSpPr>
        <p:spPr>
          <a:xfrm>
            <a:off x="678062" y="295933"/>
            <a:ext cx="7772400" cy="1752600"/>
          </a:xfrm>
        </p:spPr>
        <p:txBody>
          <a:bodyPr/>
          <a:lstStyle/>
          <a:p>
            <a:r>
              <a:rPr lang="en-GB" b="1"/>
              <a:t>W</a:t>
            </a:r>
            <a:r>
              <a:rPr lang="pl-PL" b="1"/>
              <a:t>hat </a:t>
            </a:r>
            <a:r>
              <a:rPr lang="pl-PL" b="1" dirty="0" err="1"/>
              <a:t>events</a:t>
            </a:r>
            <a:r>
              <a:rPr lang="pl-PL" b="1" dirty="0"/>
              <a:t> </a:t>
            </a:r>
            <a:r>
              <a:rPr lang="pl-PL" b="1" dirty="0" err="1"/>
              <a:t>does</a:t>
            </a:r>
            <a:r>
              <a:rPr lang="pl-PL" b="1" dirty="0"/>
              <a:t> </a:t>
            </a:r>
            <a:r>
              <a:rPr lang="pl-PL" b="1" dirty="0" err="1"/>
              <a:t>our</a:t>
            </a:r>
            <a:r>
              <a:rPr lang="pl-PL" b="1" dirty="0"/>
              <a:t> </a:t>
            </a:r>
            <a:r>
              <a:rPr lang="pl-PL" b="1" dirty="0" err="1"/>
              <a:t>school</a:t>
            </a:r>
            <a:r>
              <a:rPr lang="pl-PL" b="1" dirty="0"/>
              <a:t> </a:t>
            </a:r>
            <a:r>
              <a:rPr lang="pl-PL" b="1" err="1"/>
              <a:t>take</a:t>
            </a:r>
            <a:r>
              <a:rPr lang="pl-PL" b="1"/>
              <a:t> part</a:t>
            </a:r>
            <a:r>
              <a:rPr lang="en-GB" b="1"/>
              <a:t> in?</a:t>
            </a:r>
            <a:endParaRPr lang="pl-PL" b="1" dirty="0"/>
          </a:p>
        </p:txBody>
      </p:sp>
      <p:pic>
        <p:nvPicPr>
          <p:cNvPr id="4" name="Obraz 3" descr="logo.png"/>
          <p:cNvPicPr>
            <a:picLocks noChangeAspect="1"/>
          </p:cNvPicPr>
          <p:nvPr/>
        </p:nvPicPr>
        <p:blipFill>
          <a:blip r:embed="rId2"/>
          <a:stretch>
            <a:fillRect/>
          </a:stretch>
        </p:blipFill>
        <p:spPr>
          <a:xfrm>
            <a:off x="5572132" y="4429132"/>
            <a:ext cx="2986111" cy="1571636"/>
          </a:xfrm>
          <a:prstGeom prst="rect">
            <a:avLst/>
          </a:prstGeom>
        </p:spPr>
      </p:pic>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br>
              <a:rPr lang="pl-PL" b="1"/>
            </a:br>
            <a:r>
              <a:rPr lang="en-GB" b="1"/>
              <a:t>CHEMISTRY DAY</a:t>
            </a:r>
            <a:endParaRPr lang="pl-PL" b="1" dirty="0"/>
          </a:p>
        </p:txBody>
      </p:sp>
      <p:pic>
        <p:nvPicPr>
          <p:cNvPr id="4" name="Symbol zastępczy zawartości 3" descr="13041429_1106112689410788_4668685498462718117_o.jpg"/>
          <p:cNvPicPr>
            <a:picLocks noGrp="1" noChangeAspect="1"/>
          </p:cNvPicPr>
          <p:nvPr>
            <p:ph sz="quarter" idx="1"/>
          </p:nvPr>
        </p:nvPicPr>
        <p:blipFill>
          <a:blip r:embed="rId2"/>
          <a:stretch>
            <a:fillRect/>
          </a:stretch>
        </p:blipFill>
        <p:spPr>
          <a:xfrm>
            <a:off x="2714612" y="4357694"/>
            <a:ext cx="3714776" cy="1812919"/>
          </a:xfrm>
        </p:spPr>
      </p:pic>
      <p:pic>
        <p:nvPicPr>
          <p:cNvPr id="5" name="Obraz 4" descr="13048012_1106112516077472_5979171630662748158_o.jpg"/>
          <p:cNvPicPr>
            <a:picLocks noChangeAspect="1"/>
          </p:cNvPicPr>
          <p:nvPr/>
        </p:nvPicPr>
        <p:blipFill>
          <a:blip r:embed="rId3"/>
          <a:stretch>
            <a:fillRect/>
          </a:stretch>
        </p:blipFill>
        <p:spPr>
          <a:xfrm>
            <a:off x="5214942" y="1643050"/>
            <a:ext cx="3625838" cy="2427214"/>
          </a:xfrm>
          <a:prstGeom prst="rect">
            <a:avLst/>
          </a:prstGeom>
        </p:spPr>
      </p:pic>
      <p:pic>
        <p:nvPicPr>
          <p:cNvPr id="6" name="Obraz 5" descr="13072878_1106112509410806_2795916969129620543_o.jpg"/>
          <p:cNvPicPr>
            <a:picLocks noChangeAspect="1"/>
          </p:cNvPicPr>
          <p:nvPr/>
        </p:nvPicPr>
        <p:blipFill>
          <a:blip r:embed="rId4"/>
          <a:stretch>
            <a:fillRect/>
          </a:stretch>
        </p:blipFill>
        <p:spPr>
          <a:xfrm>
            <a:off x="642909" y="1642845"/>
            <a:ext cx="3642763" cy="2438543"/>
          </a:xfrm>
          <a:prstGeom prst="rect">
            <a:avLst/>
          </a:prstGeom>
        </p:spPr>
      </p:pic>
    </p:spTree>
  </p:cSld>
  <p:clrMapOvr>
    <a:masterClrMapping/>
  </p:clrMapOvr>
  <p:transition>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85720" y="357166"/>
            <a:ext cx="8534400" cy="758952"/>
          </a:xfrm>
        </p:spPr>
        <p:txBody>
          <a:bodyPr>
            <a:normAutofit fontScale="90000"/>
          </a:bodyPr>
          <a:lstStyle/>
          <a:p>
            <a:r>
              <a:rPr lang="pl-PL" b="1" dirty="0"/>
              <a:t>VIII National Police </a:t>
            </a:r>
            <a:r>
              <a:rPr lang="pl-PL" b="1" dirty="0" err="1"/>
              <a:t>Classroom</a:t>
            </a:r>
            <a:r>
              <a:rPr lang="pl-PL" b="1" dirty="0"/>
              <a:t> </a:t>
            </a:r>
            <a:r>
              <a:rPr lang="pl-PL" b="1" dirty="0" err="1"/>
              <a:t>Tournament</a:t>
            </a:r>
            <a:endParaRPr lang="pl-PL" b="1" dirty="0"/>
          </a:p>
        </p:txBody>
      </p:sp>
      <p:sp>
        <p:nvSpPr>
          <p:cNvPr id="3" name="Symbol zastępczy zawartości 2"/>
          <p:cNvSpPr>
            <a:spLocks noGrp="1"/>
          </p:cNvSpPr>
          <p:nvPr>
            <p:ph sz="quarter" idx="1"/>
          </p:nvPr>
        </p:nvSpPr>
        <p:spPr/>
        <p:txBody>
          <a:bodyPr/>
          <a:lstStyle/>
          <a:p>
            <a:pPr>
              <a:buNone/>
            </a:pPr>
            <a:r>
              <a:rPr lang="pl-PL" dirty="0"/>
              <a:t>   </a:t>
            </a:r>
          </a:p>
          <a:p>
            <a:pPr>
              <a:buNone/>
            </a:pPr>
            <a:r>
              <a:rPr lang="pl-PL"/>
              <a:t>   </a:t>
            </a:r>
            <a:r>
              <a:rPr lang="en-GB"/>
              <a:t>On 23</a:t>
            </a:r>
            <a:r>
              <a:rPr lang="en-GB" baseline="30000"/>
              <a:t>rd</a:t>
            </a:r>
            <a:r>
              <a:rPr lang="en-GB"/>
              <a:t> and 24</a:t>
            </a:r>
            <a:r>
              <a:rPr lang="en-GB" baseline="30000"/>
              <a:t>th</a:t>
            </a:r>
            <a:r>
              <a:rPr lang="en-GB"/>
              <a:t> of May</a:t>
            </a:r>
            <a:r>
              <a:rPr lang="en-US"/>
              <a:t>, </a:t>
            </a:r>
            <a:r>
              <a:rPr lang="en-US" dirty="0"/>
              <a:t>our </a:t>
            </a:r>
            <a:r>
              <a:rPr lang="en-US"/>
              <a:t>students </a:t>
            </a:r>
            <a:r>
              <a:rPr lang="en-GB"/>
              <a:t>competed</a:t>
            </a:r>
            <a:r>
              <a:rPr lang="en-US"/>
              <a:t> </a:t>
            </a:r>
            <a:r>
              <a:rPr lang="en-US" dirty="0"/>
              <a:t>at the Police School in </a:t>
            </a:r>
            <a:r>
              <a:rPr lang="en-US" dirty="0" err="1"/>
              <a:t>Piła</a:t>
            </a:r>
            <a:r>
              <a:rPr lang="en-US" dirty="0"/>
              <a:t> for the </a:t>
            </a:r>
            <a:r>
              <a:rPr lang="en-US"/>
              <a:t>title </a:t>
            </a:r>
            <a:r>
              <a:rPr lang="en-GB"/>
              <a:t>of </a:t>
            </a:r>
            <a:r>
              <a:rPr lang="en-US"/>
              <a:t>"</a:t>
            </a:r>
            <a:r>
              <a:rPr lang="en-US" dirty="0"/>
              <a:t>Police of the Year". In the qualifying rounds in which 64 schools from all over Poland took part, </a:t>
            </a:r>
            <a:r>
              <a:rPr lang="en-US" dirty="0" err="1"/>
              <a:t>Kochanowski's</a:t>
            </a:r>
            <a:r>
              <a:rPr lang="en-US" dirty="0"/>
              <a:t> </a:t>
            </a:r>
            <a:r>
              <a:rPr lang="en-US"/>
              <a:t>team </a:t>
            </a:r>
            <a:r>
              <a:rPr lang="en-GB"/>
              <a:t>end up on</a:t>
            </a:r>
            <a:r>
              <a:rPr lang="en-US"/>
              <a:t> </a:t>
            </a:r>
            <a:r>
              <a:rPr lang="en-US" dirty="0"/>
              <a:t>16th place and advanced to the finals. </a:t>
            </a:r>
            <a:r>
              <a:rPr lang="en-US"/>
              <a:t>The </a:t>
            </a:r>
            <a:r>
              <a:rPr lang="en-GB"/>
              <a:t>competition</a:t>
            </a:r>
            <a:r>
              <a:rPr lang="en-US"/>
              <a:t> </a:t>
            </a:r>
            <a:r>
              <a:rPr lang="en-US" dirty="0"/>
              <a:t>lasted two days and included a fitness test, shooting, first aid test and </a:t>
            </a:r>
            <a:r>
              <a:rPr lang="en-US"/>
              <a:t>police knowledge</a:t>
            </a:r>
            <a:r>
              <a:rPr lang="en-GB"/>
              <a:t> quiz.</a:t>
            </a:r>
            <a:endParaRPr lang="en-US" dirty="0"/>
          </a:p>
        </p:txBody>
      </p:sp>
    </p:spTree>
  </p:cSld>
  <p:clrMapOvr>
    <a:masterClrMapping/>
  </p:clrMapOvr>
  <p:transition>
    <p:wheel spokes="2"/>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14282" y="428604"/>
            <a:ext cx="8534400" cy="758952"/>
          </a:xfrm>
        </p:spPr>
        <p:txBody>
          <a:bodyPr>
            <a:normAutofit fontScale="90000"/>
          </a:bodyPr>
          <a:lstStyle/>
          <a:p>
            <a:r>
              <a:rPr lang="pl-PL" b="1" dirty="0"/>
              <a:t>VIII National Police </a:t>
            </a:r>
            <a:r>
              <a:rPr lang="pl-PL" b="1" dirty="0" err="1"/>
              <a:t>Classroom</a:t>
            </a:r>
            <a:r>
              <a:rPr lang="pl-PL" b="1" dirty="0"/>
              <a:t> </a:t>
            </a:r>
            <a:r>
              <a:rPr lang="pl-PL" b="1" dirty="0" err="1"/>
              <a:t>Tournament</a:t>
            </a:r>
            <a:endParaRPr lang="pl-PL" b="1" dirty="0"/>
          </a:p>
        </p:txBody>
      </p:sp>
      <p:pic>
        <p:nvPicPr>
          <p:cNvPr id="6" name="Symbol zastępczy zawartości 5" descr="13320347_1128345790520811_6727107858054698691_o.jpg"/>
          <p:cNvPicPr>
            <a:picLocks noGrp="1" noChangeAspect="1"/>
          </p:cNvPicPr>
          <p:nvPr>
            <p:ph sz="quarter" idx="1"/>
          </p:nvPr>
        </p:nvPicPr>
        <p:blipFill>
          <a:blip r:embed="rId2"/>
          <a:stretch>
            <a:fillRect/>
          </a:stretch>
        </p:blipFill>
        <p:spPr>
          <a:xfrm>
            <a:off x="642910" y="1500174"/>
            <a:ext cx="3652866" cy="2362501"/>
          </a:xfrm>
        </p:spPr>
      </p:pic>
      <p:pic>
        <p:nvPicPr>
          <p:cNvPr id="7" name="Obraz 6" descr="13320916_1128346353854088_3806916229627281850_o.jpg"/>
          <p:cNvPicPr>
            <a:picLocks noChangeAspect="1"/>
          </p:cNvPicPr>
          <p:nvPr/>
        </p:nvPicPr>
        <p:blipFill>
          <a:blip r:embed="rId3"/>
          <a:stretch>
            <a:fillRect/>
          </a:stretch>
        </p:blipFill>
        <p:spPr>
          <a:xfrm>
            <a:off x="428596" y="4000504"/>
            <a:ext cx="4048838" cy="2281249"/>
          </a:xfrm>
          <a:prstGeom prst="rect">
            <a:avLst/>
          </a:prstGeom>
        </p:spPr>
      </p:pic>
      <p:pic>
        <p:nvPicPr>
          <p:cNvPr id="8" name="Obraz 7" descr="13323751_1128346760520714_6848138031324686307_o.jpg"/>
          <p:cNvPicPr>
            <a:picLocks noChangeAspect="1"/>
          </p:cNvPicPr>
          <p:nvPr/>
        </p:nvPicPr>
        <p:blipFill>
          <a:blip r:embed="rId4"/>
          <a:stretch>
            <a:fillRect/>
          </a:stretch>
        </p:blipFill>
        <p:spPr>
          <a:xfrm>
            <a:off x="4786314" y="4071942"/>
            <a:ext cx="4000528" cy="2254011"/>
          </a:xfrm>
          <a:prstGeom prst="rect">
            <a:avLst/>
          </a:prstGeom>
        </p:spPr>
      </p:pic>
      <p:pic>
        <p:nvPicPr>
          <p:cNvPr id="9" name="Obraz 8" descr="13350356_1128346503854073_4764324555717903667_o.jpg"/>
          <p:cNvPicPr>
            <a:picLocks noChangeAspect="1"/>
          </p:cNvPicPr>
          <p:nvPr/>
        </p:nvPicPr>
        <p:blipFill>
          <a:blip r:embed="rId5"/>
          <a:stretch>
            <a:fillRect/>
          </a:stretch>
        </p:blipFill>
        <p:spPr>
          <a:xfrm>
            <a:off x="4786314" y="1571612"/>
            <a:ext cx="4000496" cy="2254011"/>
          </a:xfrm>
          <a:prstGeom prst="rect">
            <a:avLst/>
          </a:prstGeom>
        </p:spPr>
      </p:pic>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b="1" dirty="0"/>
              <a:t>LANGUAGE WORKSHOPS</a:t>
            </a:r>
          </a:p>
        </p:txBody>
      </p:sp>
      <p:sp>
        <p:nvSpPr>
          <p:cNvPr id="3" name="Symbol zastępczy zawartości 2"/>
          <p:cNvSpPr>
            <a:spLocks noGrp="1"/>
          </p:cNvSpPr>
          <p:nvPr>
            <p:ph sz="quarter" idx="1"/>
          </p:nvPr>
        </p:nvSpPr>
        <p:spPr/>
        <p:txBody>
          <a:bodyPr>
            <a:normAutofit lnSpcReduction="10000"/>
          </a:bodyPr>
          <a:lstStyle/>
          <a:p>
            <a:pPr>
              <a:buNone/>
            </a:pPr>
            <a:r>
              <a:rPr lang="pl-PL" dirty="0"/>
              <a:t>   </a:t>
            </a:r>
          </a:p>
          <a:p>
            <a:pPr>
              <a:buNone/>
            </a:pPr>
            <a:r>
              <a:rPr lang="pl-PL" dirty="0"/>
              <a:t>   </a:t>
            </a:r>
            <a:r>
              <a:rPr lang="en-US"/>
              <a:t>On </a:t>
            </a:r>
            <a:r>
              <a:rPr lang="en-GB"/>
              <a:t>12</a:t>
            </a:r>
            <a:r>
              <a:rPr lang="en-GB" baseline="30000"/>
              <a:t>th</a:t>
            </a:r>
            <a:r>
              <a:rPr lang="en-GB"/>
              <a:t> of May </a:t>
            </a:r>
            <a:r>
              <a:rPr lang="en-US"/>
              <a:t>2017</a:t>
            </a:r>
            <a:r>
              <a:rPr lang="en-US" dirty="0"/>
              <a:t>, I C and II </a:t>
            </a:r>
            <a:r>
              <a:rPr lang="en-US"/>
              <a:t>C </a:t>
            </a:r>
            <a:r>
              <a:rPr lang="en-GB"/>
              <a:t>students</a:t>
            </a:r>
            <a:r>
              <a:rPr lang="en-US"/>
              <a:t> </a:t>
            </a:r>
            <a:r>
              <a:rPr lang="en-US" dirty="0"/>
              <a:t>participated in language workshops organized by the Academy of Fine Arts. Jan </a:t>
            </a:r>
            <a:r>
              <a:rPr lang="en-US" dirty="0" err="1"/>
              <a:t>Dlugosz</a:t>
            </a:r>
            <a:r>
              <a:rPr lang="en-US" dirty="0"/>
              <a:t> in Czestochowa. During </a:t>
            </a:r>
            <a:r>
              <a:rPr lang="en-US"/>
              <a:t>the workshop</a:t>
            </a:r>
            <a:r>
              <a:rPr lang="en-GB"/>
              <a:t> called</a:t>
            </a:r>
            <a:r>
              <a:rPr lang="en-US"/>
              <a:t> </a:t>
            </a:r>
            <a:r>
              <a:rPr lang="en-US" dirty="0"/>
              <a:t>"Tell me who </a:t>
            </a:r>
            <a:r>
              <a:rPr lang="en-US"/>
              <a:t>you are“</a:t>
            </a:r>
            <a:r>
              <a:rPr lang="en-GB"/>
              <a:t>,</a:t>
            </a:r>
            <a:r>
              <a:rPr lang="en-US"/>
              <a:t> </a:t>
            </a:r>
            <a:r>
              <a:rPr lang="en-US" dirty="0"/>
              <a:t>the </a:t>
            </a:r>
            <a:r>
              <a:rPr lang="en-US"/>
              <a:t>students ha</a:t>
            </a:r>
            <a:r>
              <a:rPr lang="en-GB"/>
              <a:t>d </a:t>
            </a:r>
            <a:r>
              <a:rPr lang="en-US"/>
              <a:t>the</a:t>
            </a:r>
            <a:r>
              <a:rPr lang="en-GB"/>
              <a:t>ir</a:t>
            </a:r>
            <a:r>
              <a:rPr lang="en-US"/>
              <a:t> </a:t>
            </a:r>
            <a:r>
              <a:rPr lang="en-US" dirty="0"/>
              <a:t>opportunity to check and </a:t>
            </a:r>
            <a:r>
              <a:rPr lang="en-US"/>
              <a:t>improve </a:t>
            </a:r>
            <a:r>
              <a:rPr lang="en-GB"/>
              <a:t>the language skill by taking part in language games. </a:t>
            </a:r>
            <a:r>
              <a:rPr lang="en-US"/>
              <a:t>Young people </a:t>
            </a:r>
            <a:r>
              <a:rPr lang="en-GB"/>
              <a:t>engaged fully</a:t>
            </a:r>
            <a:r>
              <a:rPr lang="en-US"/>
              <a:t> </a:t>
            </a:r>
            <a:r>
              <a:rPr lang="en-US" dirty="0"/>
              <a:t>in the classes and have certainly broadened their language skills.</a:t>
            </a:r>
          </a:p>
          <a:p>
            <a:pPr>
              <a:buNone/>
            </a:pPr>
            <a:br>
              <a:rPr lang="en-US" dirty="0"/>
            </a:br>
            <a:endParaRPr lang="pl-PL" dirty="0"/>
          </a:p>
        </p:txBody>
      </p:sp>
    </p:spTree>
  </p:cSld>
  <p:clrMapOvr>
    <a:masterClrMapping/>
  </p:clrMapOvr>
  <p:transition>
    <p:whee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b="1" dirty="0"/>
              <a:t>LANGUAGE WORKSHOPS</a:t>
            </a:r>
          </a:p>
        </p:txBody>
      </p:sp>
      <p:pic>
        <p:nvPicPr>
          <p:cNvPr id="4" name="Symbol zastępczy zawartości 3" descr="18402147_1455640671124653_8032279498377965220_o.jpg"/>
          <p:cNvPicPr>
            <a:picLocks noGrp="1" noChangeAspect="1"/>
          </p:cNvPicPr>
          <p:nvPr>
            <p:ph sz="quarter" idx="1"/>
          </p:nvPr>
        </p:nvPicPr>
        <p:blipFill>
          <a:blip r:embed="rId2" cstate="print"/>
          <a:stretch>
            <a:fillRect/>
          </a:stretch>
        </p:blipFill>
        <p:spPr>
          <a:xfrm>
            <a:off x="5072066" y="1643050"/>
            <a:ext cx="3560472" cy="2120923"/>
          </a:xfrm>
        </p:spPr>
      </p:pic>
      <p:pic>
        <p:nvPicPr>
          <p:cNvPr id="5" name="Obraz 4" descr="18422555_1455640811124639_4931225185802869607_o.jpg"/>
          <p:cNvPicPr>
            <a:picLocks noChangeAspect="1"/>
          </p:cNvPicPr>
          <p:nvPr/>
        </p:nvPicPr>
        <p:blipFill>
          <a:blip r:embed="rId3" cstate="print"/>
          <a:stretch>
            <a:fillRect/>
          </a:stretch>
        </p:blipFill>
        <p:spPr>
          <a:xfrm>
            <a:off x="5072066" y="4071942"/>
            <a:ext cx="3571900" cy="2175790"/>
          </a:xfrm>
          <a:prstGeom prst="rect">
            <a:avLst/>
          </a:prstGeom>
        </p:spPr>
      </p:pic>
      <p:pic>
        <p:nvPicPr>
          <p:cNvPr id="6" name="Obraz 5" descr="18422807_1455641101124610_7239847223908094500_o.jpg"/>
          <p:cNvPicPr>
            <a:picLocks noChangeAspect="1"/>
          </p:cNvPicPr>
          <p:nvPr/>
        </p:nvPicPr>
        <p:blipFill>
          <a:blip r:embed="rId4" cstate="print"/>
          <a:stretch>
            <a:fillRect/>
          </a:stretch>
        </p:blipFill>
        <p:spPr>
          <a:xfrm>
            <a:off x="500034" y="4071942"/>
            <a:ext cx="3559045" cy="2143140"/>
          </a:xfrm>
          <a:prstGeom prst="rect">
            <a:avLst/>
          </a:prstGeom>
        </p:spPr>
      </p:pic>
      <p:pic>
        <p:nvPicPr>
          <p:cNvPr id="7" name="Obraz 6" descr="18423042_1455640931124627_9074208710163870563_o.jpg"/>
          <p:cNvPicPr>
            <a:picLocks noChangeAspect="1"/>
          </p:cNvPicPr>
          <p:nvPr/>
        </p:nvPicPr>
        <p:blipFill>
          <a:blip r:embed="rId5" cstate="print"/>
          <a:stretch>
            <a:fillRect/>
          </a:stretch>
        </p:blipFill>
        <p:spPr>
          <a:xfrm>
            <a:off x="500034" y="1643050"/>
            <a:ext cx="3571900" cy="2143140"/>
          </a:xfrm>
          <a:prstGeom prst="rect">
            <a:avLst/>
          </a:prstGeom>
        </p:spPr>
      </p:pic>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85720" y="357166"/>
            <a:ext cx="8534400" cy="758952"/>
          </a:xfrm>
        </p:spPr>
        <p:txBody>
          <a:bodyPr>
            <a:normAutofit fontScale="90000"/>
          </a:bodyPr>
          <a:lstStyle/>
          <a:p>
            <a:r>
              <a:rPr lang="en-US" b="1" dirty="0"/>
              <a:t>VISIT IN THE CENTRAL NATIONAL FIRE FIGHTING SCHOOL</a:t>
            </a:r>
            <a:endParaRPr lang="pl-PL" b="1" dirty="0"/>
          </a:p>
        </p:txBody>
      </p:sp>
      <p:sp>
        <p:nvSpPr>
          <p:cNvPr id="3" name="Symbol zastępczy zawartości 2"/>
          <p:cNvSpPr>
            <a:spLocks noGrp="1"/>
          </p:cNvSpPr>
          <p:nvPr>
            <p:ph sz="quarter" idx="1"/>
          </p:nvPr>
        </p:nvSpPr>
        <p:spPr>
          <a:xfrm>
            <a:off x="394578" y="1626834"/>
            <a:ext cx="8503920" cy="4572000"/>
          </a:xfrm>
        </p:spPr>
        <p:txBody>
          <a:bodyPr>
            <a:normAutofit lnSpcReduction="10000"/>
          </a:bodyPr>
          <a:lstStyle/>
          <a:p>
            <a:pPr>
              <a:buNone/>
            </a:pPr>
            <a:r>
              <a:rPr lang="pl-PL" dirty="0"/>
              <a:t>    </a:t>
            </a:r>
            <a:r>
              <a:rPr lang="en-US"/>
              <a:t>On 15</a:t>
            </a:r>
            <a:r>
              <a:rPr lang="en-GB" baseline="30000"/>
              <a:t>th</a:t>
            </a:r>
            <a:r>
              <a:rPr lang="en-GB"/>
              <a:t> of</a:t>
            </a:r>
            <a:r>
              <a:rPr lang="en-US"/>
              <a:t> </a:t>
            </a:r>
            <a:r>
              <a:rPr lang="en-US" dirty="0"/>
              <a:t>May, students of classes IA, IIA and </a:t>
            </a:r>
            <a:r>
              <a:rPr lang="en-US"/>
              <a:t>IIIA </a:t>
            </a:r>
            <a:r>
              <a:rPr lang="en-GB"/>
              <a:t>with the </a:t>
            </a:r>
            <a:r>
              <a:rPr lang="en-US"/>
              <a:t>firefighting logistics technician</a:t>
            </a:r>
            <a:r>
              <a:rPr lang="en-GB"/>
              <a:t> profile,</a:t>
            </a:r>
            <a:r>
              <a:rPr lang="en-US"/>
              <a:t> </a:t>
            </a:r>
            <a:r>
              <a:rPr lang="en-US" dirty="0"/>
              <a:t>participated in a trip to the Central School of State Fire Service in Czestochowa. It is one of only three </a:t>
            </a:r>
            <a:r>
              <a:rPr lang="en-US"/>
              <a:t>schools in</a:t>
            </a:r>
            <a:r>
              <a:rPr lang="en-GB"/>
              <a:t> Poland (the other two are in</a:t>
            </a:r>
            <a:r>
              <a:rPr lang="en-US"/>
              <a:t> </a:t>
            </a:r>
            <a:r>
              <a:rPr lang="en-US" dirty="0" err="1"/>
              <a:t>Kraków</a:t>
            </a:r>
            <a:r>
              <a:rPr lang="en-US" dirty="0"/>
              <a:t> </a:t>
            </a:r>
            <a:r>
              <a:rPr lang="en-US"/>
              <a:t>and Poznan</a:t>
            </a:r>
            <a:r>
              <a:rPr lang="en-GB"/>
              <a:t>)</a:t>
            </a:r>
            <a:r>
              <a:rPr lang="en-US"/>
              <a:t> </a:t>
            </a:r>
            <a:r>
              <a:rPr lang="en-US" dirty="0"/>
              <a:t>to educate future aspirants of the fire brigade. During the stay the students participated in a lecture on the rules and conditions of recruitment to the school and had the opportunity to participate in firefighting laboratories. The most interesting attraction was the sightseeing of the training polyglot and participation in a trial alert.</a:t>
            </a:r>
          </a:p>
          <a:p>
            <a:pPr>
              <a:buNone/>
            </a:pPr>
            <a:endParaRPr lang="pl-PL" dirty="0"/>
          </a:p>
        </p:txBody>
      </p:sp>
    </p:spTree>
  </p:cSld>
  <p:clrMapOvr>
    <a:masterClrMapping/>
  </p:clrMapOvr>
  <p:transition>
    <p:wheel spokes="8"/>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85720" y="357166"/>
            <a:ext cx="8534400" cy="758952"/>
          </a:xfrm>
        </p:spPr>
        <p:txBody>
          <a:bodyPr>
            <a:normAutofit fontScale="90000"/>
          </a:bodyPr>
          <a:lstStyle/>
          <a:p>
            <a:r>
              <a:rPr lang="en-US" b="1" dirty="0"/>
              <a:t>VISIT IN THE CENTRAL NATIONAL FIRE FIGHTING SCHOO</a:t>
            </a:r>
            <a:r>
              <a:rPr lang="pl-PL" b="1" dirty="0"/>
              <a:t>L</a:t>
            </a:r>
          </a:p>
        </p:txBody>
      </p:sp>
      <p:pic>
        <p:nvPicPr>
          <p:cNvPr id="4" name="Symbol zastępczy zawartości 3" descr="18485755_1460353057320081_2560275091366528338_n.jpg"/>
          <p:cNvPicPr>
            <a:picLocks noGrp="1" noChangeAspect="1"/>
          </p:cNvPicPr>
          <p:nvPr>
            <p:ph sz="quarter" idx="1"/>
          </p:nvPr>
        </p:nvPicPr>
        <p:blipFill>
          <a:blip r:embed="rId2"/>
          <a:stretch>
            <a:fillRect/>
          </a:stretch>
        </p:blipFill>
        <p:spPr>
          <a:xfrm>
            <a:off x="285720" y="1714488"/>
            <a:ext cx="3962331" cy="2228811"/>
          </a:xfrm>
        </p:spPr>
      </p:pic>
      <p:pic>
        <p:nvPicPr>
          <p:cNvPr id="5" name="Obraz 4" descr="18556068_1460352340653486_7699210734452387662_n.jpg"/>
          <p:cNvPicPr>
            <a:picLocks noChangeAspect="1"/>
          </p:cNvPicPr>
          <p:nvPr/>
        </p:nvPicPr>
        <p:blipFill>
          <a:blip r:embed="rId3"/>
          <a:stretch>
            <a:fillRect/>
          </a:stretch>
        </p:blipFill>
        <p:spPr>
          <a:xfrm>
            <a:off x="2500298" y="4071942"/>
            <a:ext cx="3962331" cy="2228811"/>
          </a:xfrm>
          <a:prstGeom prst="rect">
            <a:avLst/>
          </a:prstGeom>
        </p:spPr>
      </p:pic>
      <p:pic>
        <p:nvPicPr>
          <p:cNvPr id="6" name="Obraz 5" descr="18556103_1460352147320172_4063331293973706653_n.jpg"/>
          <p:cNvPicPr>
            <a:picLocks noChangeAspect="1"/>
          </p:cNvPicPr>
          <p:nvPr/>
        </p:nvPicPr>
        <p:blipFill>
          <a:blip r:embed="rId4"/>
          <a:stretch>
            <a:fillRect/>
          </a:stretch>
        </p:blipFill>
        <p:spPr>
          <a:xfrm>
            <a:off x="4714876" y="1714488"/>
            <a:ext cx="3962331" cy="2228811"/>
          </a:xfrm>
          <a:prstGeom prst="rect">
            <a:avLst/>
          </a:prstGeom>
        </p:spPr>
      </p:pic>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err="1"/>
              <a:t>eTwinning</a:t>
            </a:r>
            <a:endParaRPr lang="pl-PL" b="1" dirty="0"/>
          </a:p>
        </p:txBody>
      </p:sp>
      <p:sp>
        <p:nvSpPr>
          <p:cNvPr id="3" name="Symbol zastępczy zawartości 2"/>
          <p:cNvSpPr>
            <a:spLocks noGrp="1"/>
          </p:cNvSpPr>
          <p:nvPr>
            <p:ph sz="quarter" idx="1"/>
          </p:nvPr>
        </p:nvSpPr>
        <p:spPr/>
        <p:txBody>
          <a:bodyPr>
            <a:normAutofit/>
          </a:bodyPr>
          <a:lstStyle/>
          <a:p>
            <a:pPr>
              <a:buNone/>
            </a:pPr>
            <a:br>
              <a:rPr lang="en-US" dirty="0"/>
            </a:br>
            <a:r>
              <a:rPr lang="en-US" dirty="0"/>
              <a:t>The </a:t>
            </a:r>
            <a:r>
              <a:rPr lang="en-US" dirty="0" err="1"/>
              <a:t>eTwinning</a:t>
            </a:r>
            <a:r>
              <a:rPr lang="en-US" dirty="0"/>
              <a:t> program has been in our school since January 2005. The coordinator of the program at our school is </a:t>
            </a:r>
            <a:r>
              <a:rPr lang="en-US" dirty="0" err="1"/>
              <a:t>Katarzyna</a:t>
            </a:r>
            <a:r>
              <a:rPr lang="en-US" dirty="0"/>
              <a:t> </a:t>
            </a:r>
            <a:r>
              <a:rPr lang="en-US" dirty="0" err="1"/>
              <a:t>Pychyńska</a:t>
            </a:r>
            <a:r>
              <a:rPr lang="en-US" dirty="0"/>
              <a:t>, an English teacher who represented the. J. </a:t>
            </a:r>
            <a:r>
              <a:rPr lang="en-US" dirty="0" err="1"/>
              <a:t>Kochanowski</a:t>
            </a:r>
            <a:r>
              <a:rPr lang="en-US" dirty="0"/>
              <a:t> at the inaugural conference in Brussels in 2005.</a:t>
            </a:r>
            <a:endParaRPr lang="pl-PL" dirty="0"/>
          </a:p>
        </p:txBody>
      </p:sp>
    </p:spTree>
  </p:cSld>
  <p:clrMapOvr>
    <a:masterClrMapping/>
  </p:clrMapOvr>
  <p:transition>
    <p:strips dir="l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b="1" dirty="0" err="1"/>
              <a:t>eTwinning</a:t>
            </a:r>
            <a:endParaRPr lang="pl-PL" b="1" dirty="0"/>
          </a:p>
        </p:txBody>
      </p:sp>
      <p:sp>
        <p:nvSpPr>
          <p:cNvPr id="3" name="Symbol zastępczy zawartości 2"/>
          <p:cNvSpPr>
            <a:spLocks noGrp="1"/>
          </p:cNvSpPr>
          <p:nvPr>
            <p:ph sz="quarter" idx="1"/>
          </p:nvPr>
        </p:nvSpPr>
        <p:spPr/>
        <p:txBody>
          <a:bodyPr/>
          <a:lstStyle/>
          <a:p>
            <a:pPr>
              <a:buNone/>
            </a:pPr>
            <a:r>
              <a:rPr lang="pl-PL" dirty="0"/>
              <a:t>   </a:t>
            </a:r>
          </a:p>
          <a:p>
            <a:pPr>
              <a:buNone/>
            </a:pPr>
            <a:r>
              <a:rPr lang="pl-PL" dirty="0"/>
              <a:t>   </a:t>
            </a:r>
            <a:r>
              <a:rPr lang="en-US" dirty="0"/>
              <a:t>The task of the </a:t>
            </a:r>
            <a:r>
              <a:rPr lang="en-US" dirty="0" err="1"/>
              <a:t>eTwinning</a:t>
            </a:r>
            <a:r>
              <a:rPr lang="en-US" dirty="0"/>
              <a:t> Program is to foster partnership between European schools through the use of information and communication technology. This program enables teachers and young people in Europe to better understand each other and share information in all areas of life while improving their language and information skills.</a:t>
            </a:r>
            <a:endParaRPr lang="pl-PL" dirty="0"/>
          </a:p>
        </p:txBody>
      </p:sp>
    </p:spTree>
  </p:cSld>
  <p:clrMapOvr>
    <a:masterClrMapping/>
  </p:clrMapOvr>
  <p:transition>
    <p:strips dir="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err="1"/>
              <a:t>eTwinning</a:t>
            </a:r>
            <a:endParaRPr lang="pl-PL" b="1" dirty="0"/>
          </a:p>
        </p:txBody>
      </p:sp>
      <p:sp>
        <p:nvSpPr>
          <p:cNvPr id="3" name="Symbol zastępczy zawartości 2"/>
          <p:cNvSpPr>
            <a:spLocks noGrp="1"/>
          </p:cNvSpPr>
          <p:nvPr>
            <p:ph sz="quarter" idx="1"/>
          </p:nvPr>
        </p:nvSpPr>
        <p:spPr/>
        <p:txBody>
          <a:bodyPr/>
          <a:lstStyle/>
          <a:p>
            <a:pPr>
              <a:buNone/>
            </a:pPr>
            <a:r>
              <a:rPr lang="pl-PL" dirty="0"/>
              <a:t>   </a:t>
            </a:r>
            <a:r>
              <a:rPr lang="en-US" dirty="0"/>
              <a:t>The </a:t>
            </a:r>
            <a:r>
              <a:rPr lang="en-US" dirty="0" err="1"/>
              <a:t>eTwinning</a:t>
            </a:r>
            <a:r>
              <a:rPr lang="en-US" dirty="0"/>
              <a:t> Program is also </a:t>
            </a:r>
            <a:r>
              <a:rPr lang="en-US"/>
              <a:t>intended to </a:t>
            </a:r>
            <a:r>
              <a:rPr lang="en-US" dirty="0"/>
              <a:t>establish and strengthen relationships between schools </a:t>
            </a:r>
            <a:r>
              <a:rPr lang="en-US"/>
              <a:t>in Europe</a:t>
            </a:r>
            <a:r>
              <a:rPr lang="en-GB"/>
              <a:t>. It provides</a:t>
            </a:r>
            <a:r>
              <a:rPr lang="en-US"/>
              <a:t> the </a:t>
            </a:r>
            <a:r>
              <a:rPr lang="en-GB"/>
              <a:t>opportunity</a:t>
            </a:r>
            <a:r>
              <a:rPr lang="en-US"/>
              <a:t> </a:t>
            </a:r>
            <a:r>
              <a:rPr lang="en-US" dirty="0"/>
              <a:t>to communicate with representatives of other </a:t>
            </a:r>
            <a:r>
              <a:rPr lang="en-US"/>
              <a:t>cultures </a:t>
            </a:r>
            <a:r>
              <a:rPr lang="en-GB"/>
              <a:t>via</a:t>
            </a:r>
            <a:r>
              <a:rPr lang="en-US"/>
              <a:t> </a:t>
            </a:r>
            <a:r>
              <a:rPr lang="en-US" dirty="0"/>
              <a:t>the Internet, computer programs and foreign tours. This program also allows you to explore the cultural area of ​​the country with which your school is working, participate in international projects, exchange e-mails and use the Internet.</a:t>
            </a:r>
            <a:endParaRPr lang="pl-PL" dirty="0"/>
          </a:p>
        </p:txBody>
      </p:sp>
    </p:spTree>
  </p:cSld>
  <p:clrMapOvr>
    <a:masterClrMapping/>
  </p:clrMapOvr>
  <p:transition>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a:t>A </a:t>
            </a:r>
            <a:r>
              <a:rPr lang="pl-PL" b="1" dirty="0" err="1"/>
              <a:t>few</a:t>
            </a:r>
            <a:r>
              <a:rPr lang="pl-PL" b="1" dirty="0"/>
              <a:t> </a:t>
            </a:r>
            <a:r>
              <a:rPr lang="pl-PL" b="1" dirty="0" err="1"/>
              <a:t>words</a:t>
            </a:r>
            <a:r>
              <a:rPr lang="pl-PL" b="1" dirty="0"/>
              <a:t> </a:t>
            </a:r>
            <a:r>
              <a:rPr lang="pl-PL" b="1" dirty="0" err="1"/>
              <a:t>about</a:t>
            </a:r>
            <a:r>
              <a:rPr lang="pl-PL" b="1" dirty="0"/>
              <a:t> </a:t>
            </a:r>
            <a:r>
              <a:rPr lang="pl-PL" b="1" dirty="0" err="1"/>
              <a:t>our</a:t>
            </a:r>
            <a:r>
              <a:rPr lang="pl-PL" b="1" dirty="0"/>
              <a:t> </a:t>
            </a:r>
            <a:r>
              <a:rPr lang="pl-PL" b="1" dirty="0" err="1"/>
              <a:t>school</a:t>
            </a:r>
            <a:endParaRPr lang="pl-PL" b="1" dirty="0"/>
          </a:p>
        </p:txBody>
      </p:sp>
      <p:sp>
        <p:nvSpPr>
          <p:cNvPr id="3" name="Symbol zastępczy zawartości 2"/>
          <p:cNvSpPr>
            <a:spLocks noGrp="1"/>
          </p:cNvSpPr>
          <p:nvPr>
            <p:ph sz="quarter" idx="1"/>
          </p:nvPr>
        </p:nvSpPr>
        <p:spPr/>
        <p:txBody>
          <a:bodyPr/>
          <a:lstStyle/>
          <a:p>
            <a:pPr>
              <a:buNone/>
            </a:pPr>
            <a:endParaRPr lang="pl-PL" dirty="0"/>
          </a:p>
          <a:p>
            <a:pPr>
              <a:buNone/>
            </a:pPr>
            <a:r>
              <a:rPr lang="pl-PL" dirty="0"/>
              <a:t>In </a:t>
            </a:r>
            <a:r>
              <a:rPr lang="pl-PL" dirty="0" err="1"/>
              <a:t>our</a:t>
            </a:r>
            <a:r>
              <a:rPr lang="pl-PL" dirty="0"/>
              <a:t> </a:t>
            </a:r>
            <a:r>
              <a:rPr lang="pl-PL" dirty="0" err="1"/>
              <a:t>school</a:t>
            </a:r>
            <a:r>
              <a:rPr lang="pl-PL" dirty="0"/>
              <a:t> </a:t>
            </a:r>
            <a:r>
              <a:rPr lang="pl-PL" dirty="0" err="1"/>
              <a:t>students</a:t>
            </a:r>
            <a:r>
              <a:rPr lang="pl-PL" dirty="0"/>
              <a:t> </a:t>
            </a:r>
            <a:r>
              <a:rPr lang="pl-PL" dirty="0" err="1"/>
              <a:t>are</a:t>
            </a:r>
            <a:r>
              <a:rPr lang="pl-PL" dirty="0"/>
              <a:t> </a:t>
            </a:r>
            <a:r>
              <a:rPr lang="pl-PL" dirty="0" err="1"/>
              <a:t>trained</a:t>
            </a:r>
            <a:r>
              <a:rPr lang="pl-PL" dirty="0"/>
              <a:t> </a:t>
            </a:r>
            <a:r>
              <a:rPr lang="pl-PL" dirty="0" err="1"/>
              <a:t>in</a:t>
            </a:r>
            <a:r>
              <a:rPr lang="pl-PL" dirty="0"/>
              <a:t> </a:t>
            </a:r>
            <a:r>
              <a:rPr lang="pl-PL" dirty="0" err="1"/>
              <a:t>the</a:t>
            </a:r>
            <a:r>
              <a:rPr lang="pl-PL" dirty="0"/>
              <a:t> </a:t>
            </a:r>
            <a:r>
              <a:rPr lang="pl-PL" dirty="0" err="1"/>
              <a:t>profession</a:t>
            </a:r>
            <a:r>
              <a:rPr lang="pl-PL" dirty="0"/>
              <a:t>:</a:t>
            </a:r>
          </a:p>
          <a:p>
            <a:r>
              <a:rPr lang="pl-PL" dirty="0"/>
              <a:t>logistics </a:t>
            </a:r>
            <a:r>
              <a:rPr lang="pl-PL" dirty="0" err="1"/>
              <a:t>technican</a:t>
            </a:r>
            <a:r>
              <a:rPr lang="pl-PL" dirty="0"/>
              <a:t> </a:t>
            </a:r>
            <a:r>
              <a:rPr lang="pl-PL" dirty="0" err="1"/>
              <a:t>with</a:t>
            </a:r>
            <a:r>
              <a:rPr lang="pl-PL" dirty="0"/>
              <a:t> </a:t>
            </a:r>
            <a:r>
              <a:rPr lang="pl-PL" dirty="0" err="1"/>
              <a:t>police</a:t>
            </a:r>
            <a:r>
              <a:rPr lang="pl-PL" dirty="0"/>
              <a:t> </a:t>
            </a:r>
            <a:r>
              <a:rPr lang="pl-PL" dirty="0" err="1"/>
              <a:t>innovation</a:t>
            </a:r>
            <a:endParaRPr lang="pl-PL" dirty="0"/>
          </a:p>
          <a:p>
            <a:r>
              <a:rPr lang="pl-PL" dirty="0"/>
              <a:t>logistics </a:t>
            </a:r>
            <a:r>
              <a:rPr lang="pl-PL" dirty="0" err="1"/>
              <a:t>technican</a:t>
            </a:r>
            <a:r>
              <a:rPr lang="pl-PL" dirty="0"/>
              <a:t> </a:t>
            </a:r>
            <a:r>
              <a:rPr lang="pl-PL" dirty="0" err="1"/>
              <a:t>with</a:t>
            </a:r>
            <a:r>
              <a:rPr lang="pl-PL" dirty="0"/>
              <a:t> </a:t>
            </a:r>
            <a:r>
              <a:rPr lang="pl-PL" dirty="0" err="1"/>
              <a:t>fire</a:t>
            </a:r>
            <a:r>
              <a:rPr lang="pl-PL" dirty="0"/>
              <a:t> </a:t>
            </a:r>
            <a:r>
              <a:rPr lang="pl-PL" dirty="0" err="1"/>
              <a:t>innovation</a:t>
            </a:r>
            <a:r>
              <a:rPr lang="pl-PL" dirty="0"/>
              <a:t> </a:t>
            </a:r>
          </a:p>
          <a:p>
            <a:r>
              <a:rPr lang="pl-PL" dirty="0" err="1"/>
              <a:t>technican</a:t>
            </a:r>
            <a:r>
              <a:rPr lang="pl-PL" dirty="0"/>
              <a:t> </a:t>
            </a:r>
            <a:r>
              <a:rPr lang="pl-PL" dirty="0" err="1"/>
              <a:t>economist</a:t>
            </a:r>
            <a:r>
              <a:rPr lang="pl-PL" dirty="0"/>
              <a:t> </a:t>
            </a:r>
          </a:p>
          <a:p>
            <a:r>
              <a:rPr lang="pl-PL" dirty="0" err="1"/>
              <a:t>technican</a:t>
            </a:r>
            <a:r>
              <a:rPr lang="pl-PL" dirty="0"/>
              <a:t> </a:t>
            </a:r>
            <a:r>
              <a:rPr lang="pl-PL" dirty="0" err="1"/>
              <a:t>forwarder</a:t>
            </a:r>
            <a:r>
              <a:rPr lang="pl-PL" dirty="0"/>
              <a:t> </a:t>
            </a:r>
          </a:p>
        </p:txBody>
      </p:sp>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err="1"/>
              <a:t>eTwinning</a:t>
            </a:r>
            <a:endParaRPr lang="pl-PL" b="1" dirty="0"/>
          </a:p>
        </p:txBody>
      </p:sp>
      <p:pic>
        <p:nvPicPr>
          <p:cNvPr id="4" name="Symbol zastępczy zawartości 3" descr="2013_eTwinning_certificate.jpg"/>
          <p:cNvPicPr>
            <a:picLocks noGrp="1" noChangeAspect="1"/>
          </p:cNvPicPr>
          <p:nvPr>
            <p:ph sz="quarter" idx="1"/>
          </p:nvPr>
        </p:nvPicPr>
        <p:blipFill>
          <a:blip r:embed="rId2"/>
          <a:stretch>
            <a:fillRect/>
          </a:stretch>
        </p:blipFill>
        <p:spPr>
          <a:xfrm>
            <a:off x="1714480" y="1643050"/>
            <a:ext cx="5913120" cy="4572000"/>
          </a:xfrm>
        </p:spPr>
      </p:pic>
    </p:spTree>
  </p:cSld>
  <p:clrMapOvr>
    <a:masterClrMapping/>
  </p:clrMapOvr>
  <p:transition>
    <p:checke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br>
              <a:rPr lang="en-US" b="1" dirty="0"/>
            </a:br>
            <a:r>
              <a:rPr lang="en-US" b="1" dirty="0"/>
              <a:t>Some actions within the program.</a:t>
            </a:r>
            <a:endParaRPr lang="pl-PL" b="1" dirty="0"/>
          </a:p>
        </p:txBody>
      </p:sp>
      <p:sp>
        <p:nvSpPr>
          <p:cNvPr id="3" name="Symbol zastępczy zawartości 2"/>
          <p:cNvSpPr>
            <a:spLocks noGrp="1"/>
          </p:cNvSpPr>
          <p:nvPr>
            <p:ph sz="quarter" idx="1"/>
          </p:nvPr>
        </p:nvSpPr>
        <p:spPr/>
        <p:txBody>
          <a:bodyPr>
            <a:normAutofit fontScale="85000" lnSpcReduction="10000"/>
          </a:bodyPr>
          <a:lstStyle/>
          <a:p>
            <a:pPr marL="514350" indent="-514350"/>
            <a:r>
              <a:rPr lang="en-US" b="1" dirty="0"/>
              <a:t>September 2015 - January 2016 </a:t>
            </a:r>
            <a:endParaRPr lang="pl-PL" b="1" dirty="0"/>
          </a:p>
          <a:p>
            <a:pPr marL="514350" indent="-514350">
              <a:buNone/>
            </a:pPr>
            <a:r>
              <a:rPr lang="pl-PL" b="1" dirty="0"/>
              <a:t>       </a:t>
            </a:r>
            <a:r>
              <a:rPr lang="en-US" dirty="0"/>
              <a:t>In the first semester of the 2015/2016 school year, new first-graders were accepted and introduced to the </a:t>
            </a:r>
            <a:r>
              <a:rPr lang="en-US" dirty="0" err="1"/>
              <a:t>eTwinning</a:t>
            </a:r>
            <a:r>
              <a:rPr lang="en-US" dirty="0"/>
              <a:t> program, who viewed our past accomplishments, projects completed in previous years, and entered the websites of our partner schools in Greece, Italy, and Turkey. </a:t>
            </a:r>
            <a:endParaRPr lang="pl-PL" dirty="0"/>
          </a:p>
          <a:p>
            <a:pPr marL="514350" indent="-514350">
              <a:buNone/>
            </a:pPr>
            <a:r>
              <a:rPr lang="pl-PL" dirty="0"/>
              <a:t>       </a:t>
            </a:r>
            <a:r>
              <a:rPr lang="en-US" dirty="0"/>
              <a:t>Working with beginners in the program consisted </a:t>
            </a:r>
            <a:r>
              <a:rPr lang="en-US"/>
              <a:t>mostly </a:t>
            </a:r>
            <a:r>
              <a:rPr lang="en-GB"/>
              <a:t>o</a:t>
            </a:r>
            <a:r>
              <a:rPr lang="en-US"/>
              <a:t>n </a:t>
            </a:r>
            <a:r>
              <a:rPr lang="en-US" dirty="0"/>
              <a:t>the translation of texts from the </a:t>
            </a:r>
            <a:r>
              <a:rPr lang="en-US" dirty="0" err="1"/>
              <a:t>eTwinning</a:t>
            </a:r>
            <a:r>
              <a:rPr lang="en-US" dirty="0"/>
              <a:t> platform from English into Polish so that the new members would thoroughly familiarize themselves with the assumptions of the program. At the end of the semester, the pupils performed their first projects on their vision of Poland on the international stage, which were sent to partner schools.</a:t>
            </a:r>
            <a:endParaRPr lang="pl-PL" dirty="0"/>
          </a:p>
        </p:txBody>
      </p:sp>
    </p:spTree>
  </p:cSld>
  <p:clrMapOvr>
    <a:masterClrMapping/>
  </p:clrMapOvr>
  <p:transition>
    <p:cover dir="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br>
              <a:rPr lang="en-US" b="1" dirty="0"/>
            </a:br>
            <a:r>
              <a:rPr lang="en-US" b="1" dirty="0"/>
              <a:t>Some actions within the program.</a:t>
            </a:r>
            <a:endParaRPr lang="pl-PL" b="1" dirty="0"/>
          </a:p>
        </p:txBody>
      </p:sp>
      <p:sp>
        <p:nvSpPr>
          <p:cNvPr id="3" name="Symbol zastępczy zawartości 2"/>
          <p:cNvSpPr>
            <a:spLocks noGrp="1"/>
          </p:cNvSpPr>
          <p:nvPr>
            <p:ph sz="quarter" idx="1"/>
          </p:nvPr>
        </p:nvSpPr>
        <p:spPr/>
        <p:txBody>
          <a:bodyPr>
            <a:normAutofit fontScale="92500" lnSpcReduction="20000"/>
          </a:bodyPr>
          <a:lstStyle/>
          <a:p>
            <a:r>
              <a:rPr lang="en-US" b="1" dirty="0"/>
              <a:t>December 2012 - Contacts with students from Turkey </a:t>
            </a:r>
            <a:endParaRPr lang="pl-PL" b="1" dirty="0"/>
          </a:p>
          <a:p>
            <a:pPr>
              <a:buNone/>
            </a:pPr>
            <a:r>
              <a:rPr lang="pl-PL" b="1" dirty="0"/>
              <a:t>    </a:t>
            </a:r>
            <a:r>
              <a:rPr lang="en-US" dirty="0"/>
              <a:t>In December 2012, we received a proposal to enter the Comenius Project sent by a school from Turkey. The </a:t>
            </a:r>
            <a:r>
              <a:rPr lang="en-US" dirty="0" err="1"/>
              <a:t>Mehmet</a:t>
            </a:r>
            <a:r>
              <a:rPr lang="en-US" dirty="0"/>
              <a:t> </a:t>
            </a:r>
            <a:r>
              <a:rPr lang="en-US" dirty="0" err="1"/>
              <a:t>Emin</a:t>
            </a:r>
            <a:r>
              <a:rPr lang="en-US" dirty="0"/>
              <a:t> </a:t>
            </a:r>
            <a:r>
              <a:rPr lang="en-US" dirty="0" err="1"/>
              <a:t>Resulzade</a:t>
            </a:r>
            <a:r>
              <a:rPr lang="en-US" dirty="0"/>
              <a:t> </a:t>
            </a:r>
            <a:r>
              <a:rPr lang="en-US" dirty="0" err="1"/>
              <a:t>Anadolu</a:t>
            </a:r>
            <a:r>
              <a:rPr lang="en-US" dirty="0"/>
              <a:t> </a:t>
            </a:r>
            <a:r>
              <a:rPr lang="en-US" dirty="0" err="1"/>
              <a:t>Lisesi</a:t>
            </a:r>
            <a:r>
              <a:rPr lang="en-US" dirty="0"/>
              <a:t> school in Ankara coordinates the project "Diversity in Union, Union in Diversity." The school is already </a:t>
            </a:r>
            <a:r>
              <a:rPr lang="en-US"/>
              <a:t>working </a:t>
            </a:r>
            <a:r>
              <a:rPr lang="en-GB"/>
              <a:t>with</a:t>
            </a:r>
            <a:r>
              <a:rPr lang="en-US"/>
              <a:t> Italy</a:t>
            </a:r>
            <a:r>
              <a:rPr lang="en-GB"/>
              <a:t>, but c</a:t>
            </a:r>
            <a:r>
              <a:rPr lang="en-US"/>
              <a:t>urrently </a:t>
            </a:r>
            <a:r>
              <a:rPr lang="en-US" dirty="0"/>
              <a:t>looking for a partner from Poland. The project will cover the period from September 2013 to June 2015. Together </a:t>
            </a:r>
            <a:r>
              <a:rPr lang="en-US"/>
              <a:t>with </a:t>
            </a:r>
            <a:r>
              <a:rPr lang="en-GB"/>
              <a:t>Mr</a:t>
            </a:r>
            <a:r>
              <a:rPr lang="en-US"/>
              <a:t>. </a:t>
            </a:r>
            <a:r>
              <a:rPr lang="en-US" dirty="0"/>
              <a:t>Krzysztof </a:t>
            </a:r>
            <a:r>
              <a:rPr lang="en-US" dirty="0" err="1"/>
              <a:t>Jończyk</a:t>
            </a:r>
            <a:r>
              <a:rPr lang="en-US" dirty="0"/>
              <a:t> </a:t>
            </a:r>
            <a:r>
              <a:rPr lang="en-US" dirty="0" err="1"/>
              <a:t>Kałuża</a:t>
            </a:r>
            <a:r>
              <a:rPr lang="en-US" dirty="0"/>
              <a:t>, we sent information about our school that is necessary to complete the Application Form and send it to the National Agencies of the individual countries participating in the project.</a:t>
            </a:r>
            <a:endParaRPr lang="pl-PL" dirty="0"/>
          </a:p>
        </p:txBody>
      </p:sp>
    </p:spTree>
  </p:cSld>
  <p:clrMapOvr>
    <a:masterClrMapping/>
  </p:clrMapOvr>
  <p:transition>
    <p:cover dir="l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br>
              <a:rPr lang="en-US" b="1" dirty="0"/>
            </a:br>
            <a:r>
              <a:rPr lang="en-US" b="1" dirty="0"/>
              <a:t>Some actions within the program.</a:t>
            </a:r>
            <a:endParaRPr lang="pl-PL" b="1" dirty="0"/>
          </a:p>
        </p:txBody>
      </p:sp>
      <p:sp>
        <p:nvSpPr>
          <p:cNvPr id="3" name="Symbol zastępczy zawartości 2"/>
          <p:cNvSpPr>
            <a:spLocks noGrp="1"/>
          </p:cNvSpPr>
          <p:nvPr>
            <p:ph sz="quarter" idx="1"/>
          </p:nvPr>
        </p:nvSpPr>
        <p:spPr>
          <a:xfrm>
            <a:off x="224645" y="1678213"/>
            <a:ext cx="8503920" cy="4280227"/>
          </a:xfrm>
        </p:spPr>
        <p:txBody>
          <a:bodyPr>
            <a:normAutofit fontScale="92500" lnSpcReduction="20000"/>
          </a:bodyPr>
          <a:lstStyle/>
          <a:p>
            <a:r>
              <a:rPr lang="en-US" b="1" dirty="0"/>
              <a:t>June 2012 - Badge for the project "Education Tourism" </a:t>
            </a:r>
            <a:endParaRPr lang="pl-PL" b="1" dirty="0"/>
          </a:p>
          <a:p>
            <a:pPr>
              <a:buNone/>
            </a:pPr>
            <a:r>
              <a:rPr lang="pl-PL" b="1" dirty="0"/>
              <a:t>    </a:t>
            </a:r>
            <a:r>
              <a:rPr lang="en-US" dirty="0"/>
              <a:t>Our "Educational Tourism" project, which we developed with </a:t>
            </a:r>
            <a:r>
              <a:rPr lang="en-US" dirty="0" err="1"/>
              <a:t>Mev</a:t>
            </a:r>
            <a:r>
              <a:rPr lang="en-US" dirty="0"/>
              <a:t> </a:t>
            </a:r>
            <a:r>
              <a:rPr lang="en-US" dirty="0" err="1"/>
              <a:t>Ozel</a:t>
            </a:r>
            <a:r>
              <a:rPr lang="en-US" dirty="0"/>
              <a:t> </a:t>
            </a:r>
            <a:r>
              <a:rPr lang="en-US" dirty="0" err="1"/>
              <a:t>Guzelbahce</a:t>
            </a:r>
            <a:r>
              <a:rPr lang="en-US" dirty="0"/>
              <a:t> </a:t>
            </a:r>
            <a:r>
              <a:rPr lang="en-US" dirty="0" err="1"/>
              <a:t>Okullari</a:t>
            </a:r>
            <a:r>
              <a:rPr lang="en-US" dirty="0"/>
              <a:t> </a:t>
            </a:r>
            <a:r>
              <a:rPr lang="en-US" dirty="0" err="1"/>
              <a:t>Lisesi</a:t>
            </a:r>
            <a:r>
              <a:rPr lang="en-US" dirty="0"/>
              <a:t> school in Izmir, Turkey, was awarded the Badge by the Central </a:t>
            </a:r>
            <a:r>
              <a:rPr lang="en-US" dirty="0" err="1"/>
              <a:t>eTwinning</a:t>
            </a:r>
            <a:r>
              <a:rPr lang="en-US" dirty="0"/>
              <a:t> Action Office in Brussels. We have been working on this project for 3 years </a:t>
            </a:r>
            <a:r>
              <a:rPr lang="en-US"/>
              <a:t>and completed</a:t>
            </a:r>
            <a:r>
              <a:rPr lang="en-GB"/>
              <a:t> it</a:t>
            </a:r>
            <a:r>
              <a:rPr lang="en-US"/>
              <a:t> </a:t>
            </a:r>
            <a:r>
              <a:rPr lang="en-US" dirty="0"/>
              <a:t>in January 2012. </a:t>
            </a:r>
            <a:r>
              <a:rPr lang="en-US"/>
              <a:t>The </a:t>
            </a:r>
            <a:r>
              <a:rPr lang="en-GB"/>
              <a:t>date which is presented on the badge is based on the day</a:t>
            </a:r>
            <a:r>
              <a:rPr lang="en-US"/>
              <a:t> </a:t>
            </a:r>
            <a:r>
              <a:rPr lang="en-US" dirty="0"/>
              <a:t>when you send the exact plan and the </a:t>
            </a:r>
            <a:r>
              <a:rPr lang="en-US"/>
              <a:t>first e</a:t>
            </a:r>
            <a:r>
              <a:rPr lang="en-GB"/>
              <a:t>vidence </a:t>
            </a:r>
            <a:r>
              <a:rPr lang="en-US"/>
              <a:t>of </a:t>
            </a:r>
            <a:r>
              <a:rPr lang="en-GB"/>
              <a:t>the </a:t>
            </a:r>
            <a:r>
              <a:rPr lang="en-US"/>
              <a:t>schools </a:t>
            </a:r>
            <a:r>
              <a:rPr lang="en-US" dirty="0"/>
              <a:t>cooperation, hence the </a:t>
            </a:r>
            <a:r>
              <a:rPr lang="en-US"/>
              <a:t>date </a:t>
            </a:r>
            <a:r>
              <a:rPr lang="en-GB"/>
              <a:t>of 3</a:t>
            </a:r>
            <a:r>
              <a:rPr lang="en-GB" baseline="30000"/>
              <a:t>rd</a:t>
            </a:r>
            <a:r>
              <a:rPr lang="en-GB"/>
              <a:t> of February 2010 appears</a:t>
            </a:r>
            <a:r>
              <a:rPr lang="en-US"/>
              <a:t> </a:t>
            </a:r>
            <a:r>
              <a:rPr lang="en-US" dirty="0"/>
              <a:t>on the </a:t>
            </a:r>
            <a:r>
              <a:rPr lang="en-US"/>
              <a:t>badge </a:t>
            </a:r>
            <a:r>
              <a:rPr lang="en-GB"/>
              <a:t>that we have </a:t>
            </a:r>
            <a:r>
              <a:rPr lang="en-US"/>
              <a:t>received</a:t>
            </a:r>
            <a:r>
              <a:rPr lang="en-US" dirty="0"/>
              <a:t>.</a:t>
            </a:r>
            <a:endParaRPr lang="pl-PL" dirty="0"/>
          </a:p>
        </p:txBody>
      </p:sp>
    </p:spTree>
  </p:cSld>
  <p:clrMapOvr>
    <a:masterClrMapping/>
  </p:clrMapOvr>
  <p:transition>
    <p:diamon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b="1" dirty="0" err="1"/>
              <a:t>Summarizing</a:t>
            </a:r>
            <a:endParaRPr lang="pl-PL" b="1" dirty="0"/>
          </a:p>
        </p:txBody>
      </p:sp>
      <p:sp>
        <p:nvSpPr>
          <p:cNvPr id="3" name="Symbol zastępczy zawartości 2"/>
          <p:cNvSpPr>
            <a:spLocks noGrp="1"/>
          </p:cNvSpPr>
          <p:nvPr>
            <p:ph sz="quarter" idx="1"/>
          </p:nvPr>
        </p:nvSpPr>
        <p:spPr/>
        <p:txBody>
          <a:bodyPr>
            <a:normAutofit fontScale="92500" lnSpcReduction="10000"/>
          </a:bodyPr>
          <a:lstStyle/>
          <a:p>
            <a:r>
              <a:rPr lang="en-US" dirty="0"/>
              <a:t>The school educates us in </a:t>
            </a:r>
            <a:r>
              <a:rPr lang="en-US"/>
              <a:t>many directions</a:t>
            </a:r>
            <a:r>
              <a:rPr lang="en-GB" dirty="0"/>
              <a:t>:</a:t>
            </a:r>
            <a:endParaRPr lang="pl-PL" dirty="0"/>
          </a:p>
          <a:p>
            <a:r>
              <a:rPr lang="pl-PL" dirty="0" err="1"/>
              <a:t>Teachers</a:t>
            </a:r>
            <a:r>
              <a:rPr lang="pl-PL" dirty="0"/>
              <a:t> </a:t>
            </a:r>
            <a:r>
              <a:rPr lang="en-US" dirty="0"/>
              <a:t>organize many competitions, tours, workshops and performances for educational purposes</a:t>
            </a:r>
            <a:r>
              <a:rPr lang="pl-PL" dirty="0"/>
              <a:t>,</a:t>
            </a:r>
          </a:p>
          <a:p>
            <a:r>
              <a:rPr lang="en-GB"/>
              <a:t>All their effort h</a:t>
            </a:r>
            <a:r>
              <a:rPr lang="pl-PL"/>
              <a:t>elps </a:t>
            </a:r>
            <a:r>
              <a:rPr lang="pl-PL" dirty="0"/>
              <a:t>to </a:t>
            </a:r>
            <a:r>
              <a:rPr lang="pl-PL" dirty="0" err="1"/>
              <a:t>gain</a:t>
            </a:r>
            <a:r>
              <a:rPr lang="pl-PL" dirty="0"/>
              <a:t> </a:t>
            </a:r>
            <a:r>
              <a:rPr lang="pl-PL" dirty="0" err="1"/>
              <a:t>knowledge</a:t>
            </a:r>
            <a:r>
              <a:rPr lang="pl-PL" dirty="0"/>
              <a:t> and </a:t>
            </a:r>
            <a:r>
              <a:rPr lang="en-US" dirty="0"/>
              <a:t>guarantees a better start in life through professional knowledge</a:t>
            </a:r>
            <a:r>
              <a:rPr lang="pl-PL" dirty="0"/>
              <a:t>,</a:t>
            </a:r>
          </a:p>
          <a:p>
            <a:r>
              <a:rPr lang="en-GB"/>
              <a:t>The staff o</a:t>
            </a:r>
            <a:r>
              <a:rPr lang="en-US"/>
              <a:t>rgani</a:t>
            </a:r>
            <a:r>
              <a:rPr lang="en-GB"/>
              <a:t>z</a:t>
            </a:r>
            <a:r>
              <a:rPr lang="en-US"/>
              <a:t>e school</a:t>
            </a:r>
            <a:r>
              <a:rPr lang="en-GB"/>
              <a:t>’s open days</a:t>
            </a:r>
            <a:r>
              <a:rPr lang="en-US"/>
              <a:t> </a:t>
            </a:r>
            <a:r>
              <a:rPr lang="en-US" dirty="0"/>
              <a:t>to get acquainted with its educational program</a:t>
            </a:r>
            <a:r>
              <a:rPr lang="pl-PL" dirty="0"/>
              <a:t>,</a:t>
            </a:r>
            <a:endParaRPr lang="en-US" dirty="0"/>
          </a:p>
          <a:p>
            <a:r>
              <a:rPr lang="en-GB"/>
              <a:t>Finally, </a:t>
            </a:r>
            <a:r>
              <a:rPr lang="pl-PL"/>
              <a:t>i</a:t>
            </a:r>
            <a:r>
              <a:rPr lang="en-US" dirty="0"/>
              <a:t>t gives you the opportunity to participate in </a:t>
            </a:r>
            <a:r>
              <a:rPr lang="en-US"/>
              <a:t>many Olympi</a:t>
            </a:r>
            <a:r>
              <a:rPr lang="en-GB"/>
              <a:t>cs </a:t>
            </a:r>
            <a:r>
              <a:rPr lang="en-US"/>
              <a:t>related </a:t>
            </a:r>
            <a:r>
              <a:rPr lang="en-US" dirty="0"/>
              <a:t>to a given teaching direction</a:t>
            </a:r>
          </a:p>
          <a:p>
            <a:pPr>
              <a:buNone/>
            </a:pPr>
            <a:br>
              <a:rPr lang="pl-PL" dirty="0"/>
            </a:br>
            <a:endParaRPr lang="pl-PL" dirty="0"/>
          </a:p>
        </p:txBody>
      </p:sp>
    </p:spTree>
  </p:cSld>
  <p:clrMapOvr>
    <a:masterClrMapping/>
  </p:clrMapOvr>
  <p:transition>
    <p:newsfla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err="1"/>
              <a:t>The</a:t>
            </a:r>
            <a:r>
              <a:rPr lang="pl-PL" b="1" dirty="0"/>
              <a:t> </a:t>
            </a:r>
            <a:r>
              <a:rPr lang="pl-PL" b="1" dirty="0" err="1"/>
              <a:t>end</a:t>
            </a:r>
            <a:endParaRPr lang="pl-PL" b="1" dirty="0"/>
          </a:p>
        </p:txBody>
      </p:sp>
      <p:sp>
        <p:nvSpPr>
          <p:cNvPr id="3" name="Symbol zastępczy zawartości 2"/>
          <p:cNvSpPr>
            <a:spLocks noGrp="1"/>
          </p:cNvSpPr>
          <p:nvPr>
            <p:ph sz="quarter" idx="1"/>
          </p:nvPr>
        </p:nvSpPr>
        <p:spPr/>
        <p:txBody>
          <a:bodyPr>
            <a:normAutofit/>
          </a:bodyPr>
          <a:lstStyle/>
          <a:p>
            <a:pPr algn="ctr">
              <a:buNone/>
            </a:pPr>
            <a:endParaRPr lang="pl-PL" sz="4000" dirty="0"/>
          </a:p>
          <a:p>
            <a:pPr algn="ctr">
              <a:buNone/>
            </a:pPr>
            <a:endParaRPr lang="pl-PL" sz="4000" dirty="0"/>
          </a:p>
          <a:p>
            <a:pPr algn="ctr">
              <a:buNone/>
            </a:pPr>
            <a:r>
              <a:rPr lang="pl-PL" sz="4000" dirty="0"/>
              <a:t> </a:t>
            </a:r>
            <a:r>
              <a:rPr lang="pl-PL" sz="4000" dirty="0" err="1"/>
              <a:t>Thank</a:t>
            </a:r>
            <a:r>
              <a:rPr lang="pl-PL" sz="4000" dirty="0"/>
              <a:t> </a:t>
            </a:r>
            <a:r>
              <a:rPr lang="pl-PL" sz="4000" dirty="0" err="1"/>
              <a:t>you</a:t>
            </a:r>
            <a:r>
              <a:rPr lang="pl-PL" sz="4000" dirty="0"/>
              <a:t> </a:t>
            </a:r>
            <a:r>
              <a:rPr lang="pl-PL" sz="4000"/>
              <a:t>for </a:t>
            </a:r>
            <a:r>
              <a:rPr lang="en-GB" sz="4000"/>
              <a:t>watching</a:t>
            </a:r>
            <a:r>
              <a:rPr lang="pl-PL" sz="4000"/>
              <a:t> </a:t>
            </a:r>
            <a:r>
              <a:rPr lang="pl-PL" sz="4000" dirty="0"/>
              <a:t>my </a:t>
            </a:r>
            <a:r>
              <a:rPr lang="pl-PL" sz="4000" dirty="0" err="1"/>
              <a:t>presentation</a:t>
            </a:r>
            <a:r>
              <a:rPr lang="pl-PL" sz="4000" dirty="0"/>
              <a:t>, I </a:t>
            </a:r>
            <a:r>
              <a:rPr lang="pl-PL" sz="4000" dirty="0" err="1"/>
              <a:t>hope</a:t>
            </a:r>
            <a:r>
              <a:rPr lang="pl-PL" sz="4000" dirty="0"/>
              <a:t> </a:t>
            </a:r>
            <a:r>
              <a:rPr lang="pl-PL" sz="4000" err="1"/>
              <a:t>you</a:t>
            </a:r>
            <a:r>
              <a:rPr lang="pl-PL" sz="4000"/>
              <a:t> </a:t>
            </a:r>
            <a:r>
              <a:rPr lang="en-GB" sz="4000"/>
              <a:t>enjoyed</a:t>
            </a:r>
            <a:r>
              <a:rPr lang="pl-PL" sz="4000"/>
              <a:t> </a:t>
            </a:r>
            <a:r>
              <a:rPr lang="pl-PL" sz="4000" dirty="0" err="1"/>
              <a:t>it</a:t>
            </a:r>
            <a:r>
              <a:rPr lang="pl-PL" sz="4000" dirty="0"/>
              <a:t> ;)</a:t>
            </a:r>
          </a:p>
        </p:txBody>
      </p:sp>
    </p:spTree>
  </p:cSld>
  <p:clrMapOvr>
    <a:masterClrMapping/>
  </p:clrMapOvr>
  <p:transition>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b="1" dirty="0" err="1"/>
              <a:t>School</a:t>
            </a:r>
            <a:r>
              <a:rPr lang="pl-PL" b="1" dirty="0"/>
              <a:t> </a:t>
            </a:r>
            <a:r>
              <a:rPr lang="pl-PL" b="1" dirty="0" err="1"/>
              <a:t>traditions</a:t>
            </a:r>
            <a:endParaRPr lang="pl-PL" b="1" dirty="0"/>
          </a:p>
        </p:txBody>
      </p:sp>
      <p:sp>
        <p:nvSpPr>
          <p:cNvPr id="3" name="Symbol zastępczy zawartości 2"/>
          <p:cNvSpPr>
            <a:spLocks noGrp="1"/>
          </p:cNvSpPr>
          <p:nvPr>
            <p:ph sz="quarter" idx="1"/>
          </p:nvPr>
        </p:nvSpPr>
        <p:spPr/>
        <p:txBody>
          <a:bodyPr>
            <a:normAutofit lnSpcReduction="10000"/>
          </a:bodyPr>
          <a:lstStyle/>
          <a:p>
            <a:pPr>
              <a:buNone/>
            </a:pPr>
            <a:r>
              <a:rPr lang="pl-PL" b="1" dirty="0"/>
              <a:t>    First </a:t>
            </a:r>
            <a:r>
              <a:rPr lang="pl-PL" b="1" dirty="0" err="1"/>
              <a:t>class</a:t>
            </a:r>
            <a:r>
              <a:rPr lang="pl-PL" b="1" dirty="0"/>
              <a:t> </a:t>
            </a:r>
            <a:r>
              <a:rPr lang="pl-PL" b="1" dirty="0" err="1"/>
              <a:t>integration</a:t>
            </a:r>
            <a:r>
              <a:rPr lang="pl-PL" b="1" dirty="0"/>
              <a:t> rally</a:t>
            </a:r>
          </a:p>
          <a:p>
            <a:pPr>
              <a:buNone/>
            </a:pPr>
            <a:r>
              <a:rPr lang="pl-PL" dirty="0"/>
              <a:t>    </a:t>
            </a:r>
            <a:r>
              <a:rPr lang="en-US" dirty="0"/>
              <a:t>Every year, in September, the Rally for First Graders is</a:t>
            </a:r>
            <a:r>
              <a:rPr lang="pl-PL" dirty="0"/>
              <a:t> </a:t>
            </a:r>
            <a:r>
              <a:rPr lang="en-US" dirty="0"/>
              <a:t>held in conjunction with the admission of students to the school community. </a:t>
            </a:r>
            <a:r>
              <a:rPr lang="en-US"/>
              <a:t>The organi</a:t>
            </a:r>
            <a:r>
              <a:rPr lang="en-GB"/>
              <a:t>zers </a:t>
            </a:r>
            <a:r>
              <a:rPr lang="en-US"/>
              <a:t>are</a:t>
            </a:r>
            <a:r>
              <a:rPr lang="en-GB"/>
              <a:t>, the</a:t>
            </a:r>
            <a:r>
              <a:rPr lang="en-US"/>
              <a:t> </a:t>
            </a:r>
            <a:r>
              <a:rPr lang="en-US" dirty="0"/>
              <a:t>physical education teachers and Student government. The rally begins with a train ride to </a:t>
            </a:r>
            <a:r>
              <a:rPr lang="en-US" dirty="0" err="1"/>
              <a:t>Korwinowo</a:t>
            </a:r>
            <a:r>
              <a:rPr lang="en-US" dirty="0"/>
              <a:t>, and then the students take the </a:t>
            </a:r>
            <a:r>
              <a:rPr lang="en-US" dirty="0" err="1"/>
              <a:t>Korwin</a:t>
            </a:r>
            <a:r>
              <a:rPr lang="en-US" dirty="0"/>
              <a:t>-</a:t>
            </a:r>
            <a:r>
              <a:rPr lang="en-US" dirty="0" err="1"/>
              <a:t>Skrajnica</a:t>
            </a:r>
            <a:r>
              <a:rPr lang="en-US" dirty="0"/>
              <a:t>-Olsztyn route on foot</a:t>
            </a:r>
            <a:r>
              <a:rPr lang="en-US"/>
              <a:t>. </a:t>
            </a:r>
            <a:r>
              <a:rPr lang="en-GB"/>
              <a:t>Next to</a:t>
            </a:r>
            <a:r>
              <a:rPr lang="en-US"/>
              <a:t> </a:t>
            </a:r>
            <a:r>
              <a:rPr lang="en-US" dirty="0"/>
              <a:t>the castle in Olsztyn teachers prepare a lot of </a:t>
            </a:r>
            <a:r>
              <a:rPr lang="en-US"/>
              <a:t>interesting competition</a:t>
            </a:r>
            <a:r>
              <a:rPr lang="en-GB"/>
              <a:t>s</a:t>
            </a:r>
            <a:r>
              <a:rPr lang="en-US"/>
              <a:t> </a:t>
            </a:r>
            <a:r>
              <a:rPr lang="en-US" dirty="0"/>
              <a:t>for students and their educators, combined </a:t>
            </a:r>
            <a:r>
              <a:rPr lang="en-US"/>
              <a:t>with barbecue.</a:t>
            </a:r>
            <a:endParaRPr lang="pl-PL" dirty="0"/>
          </a:p>
        </p:txBody>
      </p:sp>
    </p:spTree>
  </p:cSld>
  <p:clrMapOvr>
    <a:masterClrMapping/>
  </p:clrMapOvr>
  <p:transition>
    <p:spli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01752" y="214290"/>
            <a:ext cx="8534400" cy="758952"/>
          </a:xfrm>
        </p:spPr>
        <p:txBody>
          <a:bodyPr>
            <a:normAutofit/>
          </a:bodyPr>
          <a:lstStyle/>
          <a:p>
            <a:r>
              <a:rPr lang="pl-PL" dirty="0"/>
              <a:t>First </a:t>
            </a:r>
            <a:r>
              <a:rPr lang="pl-PL" dirty="0" err="1"/>
              <a:t>class</a:t>
            </a:r>
            <a:r>
              <a:rPr lang="pl-PL" dirty="0"/>
              <a:t> </a:t>
            </a:r>
            <a:r>
              <a:rPr lang="pl-PL" dirty="0" err="1"/>
              <a:t>integration</a:t>
            </a:r>
            <a:r>
              <a:rPr lang="pl-PL" dirty="0"/>
              <a:t> rally</a:t>
            </a:r>
          </a:p>
        </p:txBody>
      </p:sp>
      <p:pic>
        <p:nvPicPr>
          <p:cNvPr id="4" name="Symbol zastępczy zawartości 3" descr="14317526_1203238499698206_1627869652712411813_n.jpg"/>
          <p:cNvPicPr>
            <a:picLocks noGrp="1" noChangeAspect="1"/>
          </p:cNvPicPr>
          <p:nvPr>
            <p:ph sz="quarter" idx="1"/>
          </p:nvPr>
        </p:nvPicPr>
        <p:blipFill>
          <a:blip r:embed="rId2"/>
          <a:stretch>
            <a:fillRect/>
          </a:stretch>
        </p:blipFill>
        <p:spPr>
          <a:xfrm>
            <a:off x="571472" y="1857364"/>
            <a:ext cx="3810027" cy="2857520"/>
          </a:xfrm>
        </p:spPr>
      </p:pic>
      <p:pic>
        <p:nvPicPr>
          <p:cNvPr id="5" name="Obraz 4" descr="14359005_1203238479698208_7535643745111582737_n.jpg"/>
          <p:cNvPicPr>
            <a:picLocks noChangeAspect="1"/>
          </p:cNvPicPr>
          <p:nvPr/>
        </p:nvPicPr>
        <p:blipFill>
          <a:blip r:embed="rId3"/>
          <a:stretch>
            <a:fillRect/>
          </a:stretch>
        </p:blipFill>
        <p:spPr>
          <a:xfrm>
            <a:off x="4762502" y="3143248"/>
            <a:ext cx="4006842" cy="3005131"/>
          </a:xfrm>
          <a:prstGeom prst="rect">
            <a:avLst/>
          </a:prstGeom>
        </p:spPr>
      </p:pic>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err="1"/>
              <a:t>Oath</a:t>
            </a:r>
            <a:r>
              <a:rPr lang="pl-PL" b="1" dirty="0"/>
              <a:t> of </a:t>
            </a:r>
            <a:r>
              <a:rPr lang="pl-PL" b="1" dirty="0" err="1"/>
              <a:t>the</a:t>
            </a:r>
            <a:r>
              <a:rPr lang="pl-PL" b="1" dirty="0"/>
              <a:t> first </a:t>
            </a:r>
            <a:r>
              <a:rPr lang="pl-PL" b="1" dirty="0" err="1"/>
              <a:t>classes</a:t>
            </a:r>
            <a:endParaRPr lang="pl-PL" b="1" dirty="0"/>
          </a:p>
        </p:txBody>
      </p:sp>
      <p:sp>
        <p:nvSpPr>
          <p:cNvPr id="3" name="Symbol zastępczy zawartości 2"/>
          <p:cNvSpPr>
            <a:spLocks noGrp="1"/>
          </p:cNvSpPr>
          <p:nvPr>
            <p:ph sz="quarter" idx="1"/>
          </p:nvPr>
        </p:nvSpPr>
        <p:spPr/>
        <p:txBody>
          <a:bodyPr/>
          <a:lstStyle/>
          <a:p>
            <a:pPr>
              <a:buNone/>
            </a:pPr>
            <a:r>
              <a:rPr lang="pl-PL" dirty="0"/>
              <a:t>   </a:t>
            </a:r>
            <a:r>
              <a:rPr lang="en-US" dirty="0"/>
              <a:t>According to the tradition of our school, first-graders are solemnly admitted to the school community during the solemn vow. It takes place in November, combined with the patriotic celebration of Independence Day by Poland</a:t>
            </a:r>
            <a:r>
              <a:rPr lang="en-US"/>
              <a:t>. Guests</a:t>
            </a:r>
            <a:r>
              <a:rPr lang="en-GB"/>
              <a:t> that</a:t>
            </a:r>
            <a:r>
              <a:rPr lang="en-US"/>
              <a:t> </a:t>
            </a:r>
            <a:r>
              <a:rPr lang="en-US" dirty="0"/>
              <a:t>are invited to </a:t>
            </a:r>
            <a:r>
              <a:rPr lang="en-US"/>
              <a:t>attend th</a:t>
            </a:r>
            <a:r>
              <a:rPr lang="en-GB"/>
              <a:t>e ceremony include:</a:t>
            </a:r>
            <a:r>
              <a:rPr lang="en-US"/>
              <a:t> </a:t>
            </a:r>
            <a:r>
              <a:rPr lang="en-US" dirty="0"/>
              <a:t>Head of the Department of Education, representatives of the City Hall</a:t>
            </a:r>
            <a:r>
              <a:rPr lang="en-US"/>
              <a:t>, M</a:t>
            </a:r>
            <a:r>
              <a:rPr lang="en-GB"/>
              <a:t>E</a:t>
            </a:r>
            <a:r>
              <a:rPr lang="en-US"/>
              <a:t>Ps</a:t>
            </a:r>
            <a:r>
              <a:rPr lang="en-US" dirty="0"/>
              <a:t>, representatives of the Police, Fire Brigades, trade unions, PSS "Unity".</a:t>
            </a:r>
            <a:endParaRPr lang="pl-PL" dirty="0"/>
          </a:p>
        </p:txBody>
      </p:sp>
    </p:spTree>
  </p:cSld>
  <p:clrMapOvr>
    <a:masterClrMapping/>
  </p:clrMapOvr>
  <p:transition>
    <p:wheel spokes="8"/>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err="1"/>
              <a:t>Oath</a:t>
            </a:r>
            <a:r>
              <a:rPr lang="pl-PL" b="1" dirty="0"/>
              <a:t> of </a:t>
            </a:r>
            <a:r>
              <a:rPr lang="pl-PL" b="1" dirty="0" err="1"/>
              <a:t>the</a:t>
            </a:r>
            <a:r>
              <a:rPr lang="pl-PL" b="1" dirty="0"/>
              <a:t> first </a:t>
            </a:r>
            <a:r>
              <a:rPr lang="pl-PL" b="1" dirty="0" err="1"/>
              <a:t>classes</a:t>
            </a:r>
            <a:endParaRPr lang="pl-PL" b="1" dirty="0"/>
          </a:p>
        </p:txBody>
      </p:sp>
      <p:pic>
        <p:nvPicPr>
          <p:cNvPr id="4" name="Symbol zastępczy zawartości 3" descr="15032728_1258895190799203_4919805973965380475_n.jpg"/>
          <p:cNvPicPr>
            <a:picLocks noGrp="1" noChangeAspect="1"/>
          </p:cNvPicPr>
          <p:nvPr>
            <p:ph sz="quarter" idx="1"/>
          </p:nvPr>
        </p:nvPicPr>
        <p:blipFill>
          <a:blip r:embed="rId2"/>
          <a:stretch>
            <a:fillRect/>
          </a:stretch>
        </p:blipFill>
        <p:spPr>
          <a:xfrm>
            <a:off x="571472" y="1571612"/>
            <a:ext cx="3500462" cy="2236991"/>
          </a:xfrm>
        </p:spPr>
      </p:pic>
      <p:pic>
        <p:nvPicPr>
          <p:cNvPr id="5" name="Obraz 4" descr="15056371_1258895020799220_6090542096648161650_n.jpg"/>
          <p:cNvPicPr>
            <a:picLocks noChangeAspect="1"/>
          </p:cNvPicPr>
          <p:nvPr/>
        </p:nvPicPr>
        <p:blipFill>
          <a:blip r:embed="rId3"/>
          <a:stretch>
            <a:fillRect/>
          </a:stretch>
        </p:blipFill>
        <p:spPr>
          <a:xfrm>
            <a:off x="571472" y="3929066"/>
            <a:ext cx="3500462" cy="2308429"/>
          </a:xfrm>
          <a:prstGeom prst="rect">
            <a:avLst/>
          </a:prstGeom>
        </p:spPr>
      </p:pic>
      <p:pic>
        <p:nvPicPr>
          <p:cNvPr id="6" name="Obraz 5" descr="15056371_1258895020799220_6090542096648161650_n.jpg"/>
          <p:cNvPicPr>
            <a:picLocks noChangeAspect="1"/>
          </p:cNvPicPr>
          <p:nvPr/>
        </p:nvPicPr>
        <p:blipFill>
          <a:blip r:embed="rId3"/>
          <a:stretch>
            <a:fillRect/>
          </a:stretch>
        </p:blipFill>
        <p:spPr>
          <a:xfrm>
            <a:off x="4941456" y="1571612"/>
            <a:ext cx="3631072" cy="2214578"/>
          </a:xfrm>
          <a:prstGeom prst="rect">
            <a:avLst/>
          </a:prstGeom>
        </p:spPr>
      </p:pic>
      <p:pic>
        <p:nvPicPr>
          <p:cNvPr id="7" name="Obraz 6" descr="15109450_1258895230799199_8241859873143619945_n.jpg"/>
          <p:cNvPicPr>
            <a:picLocks noChangeAspect="1"/>
          </p:cNvPicPr>
          <p:nvPr/>
        </p:nvPicPr>
        <p:blipFill>
          <a:blip r:embed="rId4"/>
          <a:stretch>
            <a:fillRect/>
          </a:stretch>
        </p:blipFill>
        <p:spPr>
          <a:xfrm>
            <a:off x="4929190" y="3929066"/>
            <a:ext cx="3643338" cy="2305479"/>
          </a:xfrm>
          <a:prstGeom prst="rect">
            <a:avLst/>
          </a:prstGeom>
        </p:spPr>
      </p:pic>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b="1" dirty="0" err="1"/>
              <a:t>Valentine's</a:t>
            </a:r>
            <a:r>
              <a:rPr lang="pl-PL" b="1" dirty="0"/>
              <a:t> Day</a:t>
            </a:r>
          </a:p>
        </p:txBody>
      </p:sp>
      <p:sp>
        <p:nvSpPr>
          <p:cNvPr id="3" name="Symbol zastępczy zawartości 2"/>
          <p:cNvSpPr>
            <a:spLocks noGrp="1"/>
          </p:cNvSpPr>
          <p:nvPr>
            <p:ph sz="quarter" idx="1"/>
          </p:nvPr>
        </p:nvSpPr>
        <p:spPr/>
        <p:txBody>
          <a:bodyPr/>
          <a:lstStyle/>
          <a:p>
            <a:pPr>
              <a:buNone/>
            </a:pPr>
            <a:r>
              <a:rPr lang="pl-PL" dirty="0"/>
              <a:t>   </a:t>
            </a:r>
          </a:p>
          <a:p>
            <a:pPr>
              <a:buNone/>
            </a:pPr>
            <a:r>
              <a:rPr lang="pl-PL" dirty="0"/>
              <a:t>   </a:t>
            </a:r>
            <a:r>
              <a:rPr lang="en-US" dirty="0"/>
              <a:t>Every </a:t>
            </a:r>
            <a:r>
              <a:rPr lang="en-US"/>
              <a:t>year f</a:t>
            </a:r>
            <a:r>
              <a:rPr lang="en-GB"/>
              <a:t>or </a:t>
            </a:r>
            <a:r>
              <a:rPr lang="en-US"/>
              <a:t>Valentine's </a:t>
            </a:r>
            <a:r>
              <a:rPr lang="en-US" dirty="0"/>
              <a:t>Day, </a:t>
            </a:r>
            <a:r>
              <a:rPr lang="en-US"/>
              <a:t>the School</a:t>
            </a:r>
            <a:r>
              <a:rPr lang="en-GB"/>
              <a:t>’s student </a:t>
            </a:r>
            <a:r>
              <a:rPr lang="en-US"/>
              <a:t>government </a:t>
            </a:r>
            <a:r>
              <a:rPr lang="en-US" dirty="0"/>
              <a:t>prepares many surprises for pupils. A beloved person can be sent a special card thanks to the school Valentine's mail. Wishes may include flowers - flower post. On February 14th we also invite all lovers (and not only) to the photo shoot and to the Valentine's Day in the Dark.</a:t>
            </a:r>
          </a:p>
          <a:p>
            <a:pPr>
              <a:buNone/>
            </a:pPr>
            <a:br>
              <a:rPr lang="en-US" dirty="0"/>
            </a:br>
            <a:endParaRPr lang="pl-PL" dirty="0"/>
          </a:p>
        </p:txBody>
      </p:sp>
    </p:spTree>
  </p:cSld>
  <p:clrMapOvr>
    <a:masterClrMapping/>
  </p:clrMapOvr>
  <p:transition>
    <p:pull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ymbol zastępczy zawartości 3" descr="12710750_1057301104291947_7461544713559036595_o.jpg"/>
          <p:cNvPicPr>
            <a:picLocks noGrp="1" noChangeAspect="1"/>
          </p:cNvPicPr>
          <p:nvPr>
            <p:ph sz="quarter" idx="1"/>
          </p:nvPr>
        </p:nvPicPr>
        <p:blipFill>
          <a:blip r:embed="rId2"/>
          <a:stretch>
            <a:fillRect/>
          </a:stretch>
        </p:blipFill>
        <p:spPr>
          <a:xfrm>
            <a:off x="4714876" y="1928802"/>
            <a:ext cx="3923512" cy="2942634"/>
          </a:xfrm>
        </p:spPr>
      </p:pic>
      <p:pic>
        <p:nvPicPr>
          <p:cNvPr id="5" name="Obraz 4" descr="12710812_1057301380958586_5382047277449760486_o.jpg"/>
          <p:cNvPicPr>
            <a:picLocks noChangeAspect="1"/>
          </p:cNvPicPr>
          <p:nvPr/>
        </p:nvPicPr>
        <p:blipFill>
          <a:blip r:embed="rId3"/>
          <a:stretch>
            <a:fillRect/>
          </a:stretch>
        </p:blipFill>
        <p:spPr>
          <a:xfrm>
            <a:off x="428596" y="2928934"/>
            <a:ext cx="4009994" cy="3007496"/>
          </a:xfrm>
          <a:prstGeom prst="rect">
            <a:avLst/>
          </a:prstGeom>
        </p:spPr>
      </p:pic>
      <p:sp>
        <p:nvSpPr>
          <p:cNvPr id="6" name="Tytuł 5"/>
          <p:cNvSpPr>
            <a:spLocks noGrp="1"/>
          </p:cNvSpPr>
          <p:nvPr>
            <p:ph type="title"/>
          </p:nvPr>
        </p:nvSpPr>
        <p:spPr/>
        <p:txBody>
          <a:bodyPr/>
          <a:lstStyle/>
          <a:p>
            <a:r>
              <a:rPr lang="pl-PL" b="1" dirty="0" err="1"/>
              <a:t>Valentine’s</a:t>
            </a:r>
            <a:r>
              <a:rPr lang="pl-PL" b="1" dirty="0"/>
              <a:t> Day</a:t>
            </a:r>
          </a:p>
        </p:txBody>
      </p:sp>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br>
              <a:rPr lang="pl-PL" b="1"/>
            </a:br>
            <a:r>
              <a:rPr lang="en-GB" b="1"/>
              <a:t>CHEMISTRY DAY</a:t>
            </a:r>
            <a:endParaRPr lang="pl-PL" b="1" dirty="0"/>
          </a:p>
        </p:txBody>
      </p:sp>
      <p:sp>
        <p:nvSpPr>
          <p:cNvPr id="3" name="Symbol zastępczy zawartości 2"/>
          <p:cNvSpPr>
            <a:spLocks noGrp="1"/>
          </p:cNvSpPr>
          <p:nvPr>
            <p:ph sz="quarter" idx="1"/>
          </p:nvPr>
        </p:nvSpPr>
        <p:spPr>
          <a:xfrm>
            <a:off x="201869" y="1673926"/>
            <a:ext cx="8503920" cy="4572000"/>
          </a:xfrm>
        </p:spPr>
        <p:txBody>
          <a:bodyPr>
            <a:normAutofit fontScale="92500" lnSpcReduction="20000"/>
          </a:bodyPr>
          <a:lstStyle/>
          <a:p>
            <a:pPr>
              <a:buNone/>
            </a:pPr>
            <a:r>
              <a:rPr lang="pl-PL" dirty="0"/>
              <a:t>    </a:t>
            </a:r>
          </a:p>
          <a:p>
            <a:pPr>
              <a:buNone/>
            </a:pPr>
            <a:r>
              <a:rPr lang="pl-PL" dirty="0"/>
              <a:t>    </a:t>
            </a:r>
            <a:r>
              <a:rPr lang="en-US" dirty="0"/>
              <a:t>On April 21, a chemistry day was held under the slogan "Elements around us". After learning about </a:t>
            </a:r>
            <a:r>
              <a:rPr lang="en-US"/>
              <a:t>the elements</a:t>
            </a:r>
            <a:r>
              <a:rPr lang="en-GB"/>
              <a:t>, there was</a:t>
            </a:r>
            <a:r>
              <a:rPr lang="en-US"/>
              <a:t> </a:t>
            </a:r>
            <a:r>
              <a:rPr lang="en-GB"/>
              <a:t>a </a:t>
            </a:r>
            <a:r>
              <a:rPr lang="en-US"/>
              <a:t>competition </a:t>
            </a:r>
            <a:r>
              <a:rPr lang="en-GB"/>
              <a:t>taking part</a:t>
            </a:r>
            <a:r>
              <a:rPr lang="en-US"/>
              <a:t> </a:t>
            </a:r>
            <a:r>
              <a:rPr lang="en-US" dirty="0"/>
              <a:t>on the </a:t>
            </a:r>
            <a:r>
              <a:rPr lang="en-US"/>
              <a:t>school grounds</a:t>
            </a:r>
            <a:r>
              <a:rPr lang="en-GB"/>
              <a:t> between </a:t>
            </a:r>
            <a:r>
              <a:rPr lang="en-US"/>
              <a:t>I </a:t>
            </a:r>
            <a:r>
              <a:rPr lang="en-US" dirty="0"/>
              <a:t>B, </a:t>
            </a:r>
            <a:r>
              <a:rPr lang="en-US"/>
              <a:t>I C</a:t>
            </a:r>
            <a:r>
              <a:rPr lang="en-GB"/>
              <a:t> and </a:t>
            </a:r>
            <a:r>
              <a:rPr lang="en-US"/>
              <a:t>I D</a:t>
            </a:r>
            <a:r>
              <a:rPr lang="en-GB"/>
              <a:t>. </a:t>
            </a:r>
            <a:r>
              <a:rPr lang="en-US"/>
              <a:t>I B team </a:t>
            </a:r>
            <a:r>
              <a:rPr lang="en-US" dirty="0"/>
              <a:t>won the competition. The best pupils in </a:t>
            </a:r>
            <a:r>
              <a:rPr lang="en-US"/>
              <a:t>the </a:t>
            </a:r>
            <a:r>
              <a:rPr lang="en-GB"/>
              <a:t>competition </a:t>
            </a:r>
            <a:r>
              <a:rPr lang="en-US"/>
              <a:t>were </a:t>
            </a:r>
            <a:r>
              <a:rPr lang="en-US" dirty="0"/>
              <a:t>able to give their class </a:t>
            </a:r>
            <a:r>
              <a:rPr lang="en-US"/>
              <a:t>a </a:t>
            </a:r>
            <a:r>
              <a:rPr lang="en-GB"/>
              <a:t>winning treat</a:t>
            </a:r>
            <a:r>
              <a:rPr lang="en-US"/>
              <a:t> </a:t>
            </a:r>
            <a:r>
              <a:rPr lang="en-US" dirty="0"/>
              <a:t>of candy. Among chemistry and sweets enthusiasts, there was a large group of our teachers who were answering questions during </a:t>
            </a:r>
            <a:r>
              <a:rPr lang="en-US"/>
              <a:t>a l</a:t>
            </a:r>
            <a:r>
              <a:rPr lang="en-GB"/>
              <a:t>ong</a:t>
            </a:r>
            <a:r>
              <a:rPr lang="en-US"/>
              <a:t> </a:t>
            </a:r>
            <a:r>
              <a:rPr lang="en-US" dirty="0"/>
              <a:t>break. Students were eager to take part in the "chemical game" and C12H22O11 in the form of candy quickly disappeared.</a:t>
            </a:r>
          </a:p>
          <a:p>
            <a:pPr>
              <a:buNone/>
            </a:pPr>
            <a:br>
              <a:rPr lang="en-US" dirty="0"/>
            </a:br>
            <a:endParaRPr lang="pl-PL" dirty="0"/>
          </a:p>
        </p:txBody>
      </p:sp>
    </p:spTree>
  </p:cSld>
  <p:clrMapOvr>
    <a:masterClrMapping/>
  </p:clrMapOvr>
  <p:transition>
    <p:pull dir="ld"/>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image" Target="../media/image1.jpeg" /></Relationships>
</file>

<file path=ppt/theme/theme1.xml><?xml version="1.0" encoding="utf-8"?>
<a:theme xmlns:a="http://schemas.openxmlformats.org/drawingml/2006/main" name="Miejski">
  <a:themeElements>
    <a:clrScheme name="Miejski">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Miejski">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ejski">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124</TotalTime>
  <Words>1231</Words>
  <Application>Microsoft Office PowerPoint</Application>
  <PresentationFormat>On-screen Show (4:3)</PresentationFormat>
  <Paragraphs>67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Miejski</vt:lpstr>
      <vt:lpstr>What events does our school take part in?</vt:lpstr>
      <vt:lpstr>A few words about our school</vt:lpstr>
      <vt:lpstr>School traditions</vt:lpstr>
      <vt:lpstr>First class integration rally</vt:lpstr>
      <vt:lpstr>Oath of the first classes</vt:lpstr>
      <vt:lpstr>Oath of the first classes</vt:lpstr>
      <vt:lpstr>Valentine's Day</vt:lpstr>
      <vt:lpstr>Valentine’s Day</vt:lpstr>
      <vt:lpstr> CHEMISTRY DAY</vt:lpstr>
      <vt:lpstr> CHEMISTRY DAY</vt:lpstr>
      <vt:lpstr>VIII National Police Classroom Tournament</vt:lpstr>
      <vt:lpstr>VIII National Police Classroom Tournament</vt:lpstr>
      <vt:lpstr>LANGUAGE WORKSHOPS</vt:lpstr>
      <vt:lpstr>LANGUAGE WORKSHOPS</vt:lpstr>
      <vt:lpstr>VISIT IN THE CENTRAL NATIONAL FIRE FIGHTING SCHOOL</vt:lpstr>
      <vt:lpstr>VISIT IN THE CENTRAL NATIONAL FIRE FIGHTING SCHOOL</vt:lpstr>
      <vt:lpstr>eTwinning</vt:lpstr>
      <vt:lpstr>eTwinning</vt:lpstr>
      <vt:lpstr>eTwinning</vt:lpstr>
      <vt:lpstr>eTwinning</vt:lpstr>
      <vt:lpstr> Some actions within the program.</vt:lpstr>
      <vt:lpstr> Some actions within the program.</vt:lpstr>
      <vt:lpstr> Some actions within the program.</vt:lpstr>
      <vt:lpstr>Summarizing</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what events does our school take part?</dc:title>
  <dc:creator>Adunia</dc:creator>
  <cp:lastModifiedBy>Adunia</cp:lastModifiedBy>
  <cp:revision>16</cp:revision>
  <dcterms:created xsi:type="dcterms:W3CDTF">2017-05-26T15:21:42Z</dcterms:created>
  <dcterms:modified xsi:type="dcterms:W3CDTF">2017-05-25T19:58:53Z</dcterms:modified>
</cp:coreProperties>
</file>